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comments/modernComment_203_7CE4668.xml" ContentType="application/vnd.ms-powerpoint.comments+xml"/>
  <Override PartName="/ppt/comments/modernComment_20F_7297EAF3.xml" ContentType="application/vnd.ms-powerpoint.comments+xml"/>
  <Override PartName="/ppt/comments/modernComment_20E_B348586.xml" ContentType="application/vnd.ms-powerpoint.comments+xml"/>
  <Override PartName="/ppt/comments/modernComment_210_791F0538.xml" ContentType="application/vnd.ms-powerpoint.comments+xml"/>
  <Override PartName="/ppt/comments/modernComment_204_384E7A9D.xml" ContentType="application/vnd.ms-powerpoint.comments+xml"/>
  <Override PartName="/ppt/comments/modernComment_1F0_7524A3D.xml" ContentType="application/vnd.ms-powerpoint.comments+xml"/>
  <Override PartName="/ppt/comments/modernComment_211_ED2E8CE7.xml" ContentType="application/vnd.ms-powerpoint.comments+xml"/>
  <Override PartName="/ppt/comments/modernComment_1F1_DB766353.xml" ContentType="application/vnd.ms-powerpoint.comments+xml"/>
  <Override PartName="/ppt/comments/modernComment_212_311EA554.xml" ContentType="application/vnd.ms-powerpoint.comments+xml"/>
  <Override PartName="/ppt/comments/modernComment_216_A51A174F.xml" ContentType="application/vnd.ms-powerpoint.comments+xml"/>
  <Override PartName="/ppt/comments/modernComment_217_AFC37E59.xml" ContentType="application/vnd.ms-powerpoint.comments+xml"/>
  <Override PartName="/ppt/comments/modernComment_1EE_DDC49E33.xml" ContentType="application/vnd.ms-powerpoint.comments+xml"/>
  <Override PartName="/ppt/comments/modernComment_224_6BC51334.xml" ContentType="application/vnd.ms-powerpoint.comments+xml"/>
  <Override PartName="/ppt/comments/modernComment_1E5_2C3AB841.xml" ContentType="application/vnd.ms-powerpoint.comments+xml"/>
  <Override PartName="/ppt/comments/modernComment_21A_37B3DC48.xml" ContentType="application/vnd.ms-powerpoint.comments+xml"/>
  <Override PartName="/ppt/comments/modernComment_218_CFB35386.xml" ContentType="application/vnd.ms-powerpoint.comments+xml"/>
  <Override PartName="/ppt/comments/modernComment_219_FC615CD3.xml" ContentType="application/vnd.ms-powerpoint.comments+xml"/>
  <Override PartName="/ppt/comments/modernComment_206_7E18B446.xml" ContentType="application/vnd.ms-powerpoint.comments+xml"/>
  <Override PartName="/ppt/comments/modernComment_21F_46604000.xml" ContentType="application/vnd.ms-powerpoint.comments+xml"/>
  <Override PartName="/ppt/comments/modernComment_222_1F28C7AA.xml" ContentType="application/vnd.ms-powerpoint.comments+xml"/>
  <Override PartName="/ppt/comments/modernComment_223_AE674DC7.xml" ContentType="application/vnd.ms-powerpoint.comments+xml"/>
  <Override PartName="/ppt/comments/modernComment_220_7A884927.xml" ContentType="application/vnd.ms-powerpoint.comments+xml"/>
  <Override PartName="/ppt/comments/modernComment_20A_59E98768.xml" ContentType="application/vnd.ms-powerpoint.comments+xml"/>
  <Override PartName="/ppt/comments/modernComment_1BD_FCF8078D.xml" ContentType="application/vnd.ms-powerpoint.comment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11"/>
  </p:notesMasterIdLst>
  <p:sldIdLst>
    <p:sldId id="307" r:id="rId2"/>
    <p:sldId id="378" r:id="rId3"/>
    <p:sldId id="374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58" r:id="rId15"/>
    <p:sldId id="586" r:id="rId16"/>
    <p:sldId id="584" r:id="rId17"/>
    <p:sldId id="325" r:id="rId18"/>
    <p:sldId id="326" r:id="rId19"/>
    <p:sldId id="443" r:id="rId20"/>
    <p:sldId id="328" r:id="rId21"/>
    <p:sldId id="360" r:id="rId22"/>
    <p:sldId id="330" r:id="rId23"/>
    <p:sldId id="337" r:id="rId24"/>
    <p:sldId id="587" r:id="rId25"/>
    <p:sldId id="588" r:id="rId26"/>
    <p:sldId id="589" r:id="rId27"/>
    <p:sldId id="590" r:id="rId28"/>
    <p:sldId id="591" r:id="rId29"/>
    <p:sldId id="515" r:id="rId30"/>
    <p:sldId id="527" r:id="rId31"/>
    <p:sldId id="526" r:id="rId32"/>
    <p:sldId id="528" r:id="rId33"/>
    <p:sldId id="516" r:id="rId34"/>
    <p:sldId id="496" r:id="rId35"/>
    <p:sldId id="529" r:id="rId36"/>
    <p:sldId id="497" r:id="rId37"/>
    <p:sldId id="502" r:id="rId38"/>
    <p:sldId id="498" r:id="rId39"/>
    <p:sldId id="499" r:id="rId40"/>
    <p:sldId id="531" r:id="rId41"/>
    <p:sldId id="503" r:id="rId42"/>
    <p:sldId id="530" r:id="rId43"/>
    <p:sldId id="534" r:id="rId44"/>
    <p:sldId id="535" r:id="rId45"/>
    <p:sldId id="501" r:id="rId46"/>
    <p:sldId id="506" r:id="rId47"/>
    <p:sldId id="505" r:id="rId48"/>
    <p:sldId id="507" r:id="rId49"/>
    <p:sldId id="494" r:id="rId50"/>
    <p:sldId id="508" r:id="rId51"/>
    <p:sldId id="509" r:id="rId52"/>
    <p:sldId id="510" r:id="rId53"/>
    <p:sldId id="511" r:id="rId54"/>
    <p:sldId id="512" r:id="rId55"/>
    <p:sldId id="548" r:id="rId56"/>
    <p:sldId id="485" r:id="rId57"/>
    <p:sldId id="538" r:id="rId58"/>
    <p:sldId id="536" r:id="rId59"/>
    <p:sldId id="537" r:id="rId60"/>
    <p:sldId id="518" r:id="rId61"/>
    <p:sldId id="519" r:id="rId62"/>
    <p:sldId id="539" r:id="rId63"/>
    <p:sldId id="540" r:id="rId64"/>
    <p:sldId id="541" r:id="rId65"/>
    <p:sldId id="543" r:id="rId66"/>
    <p:sldId id="546" r:id="rId67"/>
    <p:sldId id="547" r:id="rId68"/>
    <p:sldId id="544" r:id="rId69"/>
    <p:sldId id="522" r:id="rId70"/>
    <p:sldId id="549" r:id="rId71"/>
    <p:sldId id="440" r:id="rId72"/>
    <p:sldId id="441" r:id="rId73"/>
    <p:sldId id="442" r:id="rId74"/>
    <p:sldId id="479" r:id="rId75"/>
    <p:sldId id="480" r:id="rId76"/>
    <p:sldId id="481" r:id="rId77"/>
    <p:sldId id="331" r:id="rId78"/>
    <p:sldId id="333" r:id="rId79"/>
    <p:sldId id="392" r:id="rId80"/>
    <p:sldId id="390" r:id="rId81"/>
    <p:sldId id="394" r:id="rId82"/>
    <p:sldId id="416" r:id="rId83"/>
    <p:sldId id="417" r:id="rId84"/>
    <p:sldId id="418" r:id="rId85"/>
    <p:sldId id="419" r:id="rId86"/>
    <p:sldId id="420" r:id="rId87"/>
    <p:sldId id="388" r:id="rId88"/>
    <p:sldId id="334" r:id="rId89"/>
    <p:sldId id="361" r:id="rId90"/>
    <p:sldId id="421" r:id="rId91"/>
    <p:sldId id="429" r:id="rId92"/>
    <p:sldId id="430" r:id="rId93"/>
    <p:sldId id="431" r:id="rId94"/>
    <p:sldId id="432" r:id="rId95"/>
    <p:sldId id="433" r:id="rId96"/>
    <p:sldId id="436" r:id="rId97"/>
    <p:sldId id="550" r:id="rId98"/>
    <p:sldId id="551" r:id="rId99"/>
    <p:sldId id="552" r:id="rId100"/>
    <p:sldId id="477" r:id="rId101"/>
    <p:sldId id="434" r:id="rId102"/>
    <p:sldId id="554" r:id="rId103"/>
    <p:sldId id="466" r:id="rId104"/>
    <p:sldId id="460" r:id="rId105"/>
    <p:sldId id="458" r:id="rId106"/>
    <p:sldId id="463" r:id="rId107"/>
    <p:sldId id="462" r:id="rId108"/>
    <p:sldId id="461" r:id="rId109"/>
    <p:sldId id="464" r:id="rId110"/>
  </p:sldIdLst>
  <p:sldSz cx="9144000" cy="6858000" type="screen4x3"/>
  <p:notesSz cx="6858000" cy="9144000"/>
  <p:embeddedFontLst>
    <p:embeddedFont>
      <p:font typeface="Brush Script MT" panose="03060802040406070304" pitchFamily="66" charset="0"/>
      <p:italic r:id="rId112"/>
    </p:embeddedFont>
    <p:embeddedFont>
      <p:font typeface="Calibri" panose="020F0502020204030204" pitchFamily="34" charset="0"/>
      <p:regular r:id="rId113"/>
      <p:bold r:id="rId114"/>
      <p:italic r:id="rId115"/>
      <p:boldItalic r:id="rId116"/>
    </p:embeddedFont>
    <p:embeddedFont>
      <p:font typeface="Cambria Math" panose="02040503050406030204" pitchFamily="18" charset="0"/>
      <p:regular r:id="rId117"/>
    </p:embeddedFont>
    <p:embeddedFont>
      <p:font typeface="Consolas" panose="020B0609020204030204" pitchFamily="49" charset="0"/>
      <p:regular r:id="rId118"/>
      <p:bold r:id="rId119"/>
      <p:italic r:id="rId120"/>
      <p:boldItalic r:id="rId1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4" roundtripDataSignature="AMtx7mjz4dZLzMyGrdnu7NMztxiBQfNRl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mids34cs" initials="s" lastIdx="0" clrIdx="0">
    <p:extLst>
      <p:ext uri="{19B8F6BF-5375-455C-9EA6-DF929625EA0E}">
        <p15:presenceInfo xmlns:p15="http://schemas.microsoft.com/office/powerpoint/2012/main" userId="schmids34c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10E0"/>
    <a:srgbClr val="FF0000"/>
    <a:srgbClr val="C9D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93" autoAdjust="0"/>
    <p:restoredTop sz="94342" autoAdjust="0"/>
  </p:normalViewPr>
  <p:slideViewPr>
    <p:cSldViewPr snapToGrid="0">
      <p:cViewPr>
        <p:scale>
          <a:sx n="80" d="100"/>
          <a:sy n="80" d="100"/>
        </p:scale>
        <p:origin x="1301" y="-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customschemas.google.com/relationships/presentationmetadata" Target="meta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BD_FCF807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C06035-EC65-524F-A275-D35F9011D8B5}" authorId="{7E23BD0A-3900-E3CF-2C1E-98C4E326220B}" created="2021-11-03T14:23:07.057">
    <pc:sldMkLst xmlns:pc="http://schemas.microsoft.com/office/powerpoint/2013/main/command">
      <pc:docMk/>
      <pc:sldMk cId="4244113293" sldId="445"/>
    </pc:sldMkLst>
    <p188:txBody>
      <a:bodyPr/>
      <a:lstStyle/>
      <a:p>
        <a:r>
          <a:rPr lang="en-IL"/>
          <a:t>Will add a slide of challenges </a:t>
        </a:r>
      </a:p>
    </p188:txBody>
  </p188:cm>
</p188:cmLst>
</file>

<file path=ppt/comments/modernComment_1E5_2C3AB8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13A712-52DF-DE4B-A4D8-A71F94873A9E}" authorId="{7E23BD0A-3900-E3CF-2C1E-98C4E326220B}" created="2021-11-03T14:15:47.816">
    <pc:sldMkLst xmlns:pc="http://schemas.microsoft.com/office/powerpoint/2013/main/command">
      <pc:docMk/>
      <pc:sldMk cId="742045761" sldId="485"/>
    </pc:sldMkLst>
    <p188:txBody>
      <a:bodyPr/>
      <a:lstStyle/>
      <a:p>
        <a:r>
          <a:rPr lang="en-IL"/>
          <a:t>Tell me what you exactly want and we can discuss</a:t>
        </a:r>
      </a:p>
    </p188:txBody>
  </p188:cm>
</p188:cmLst>
</file>

<file path=ppt/comments/modernComment_1EE_DDC49E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B4FC0A-5BA3-8E43-9EA3-463236C45D4F}" authorId="{7E23BD0A-3900-E3CF-2C1E-98C4E326220B}" created="2021-11-03T14:05:34.49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20650291" sldId="494"/>
      <ac:spMk id="5" creationId="{B0A284EF-FECF-4794-B1F4-928622891E72}"/>
      <ac:txMk cp="100" len="5">
        <ac:context len="250" hash="3332655337"/>
      </ac:txMk>
    </ac:txMkLst>
    <p188:pos x="3771934" y="1354260"/>
    <p188:txBody>
      <a:bodyPr/>
      <a:lstStyle/>
      <a:p>
        <a:r>
          <a:rPr lang="en-IL"/>
          <a:t>traffic (instead of a flow)</a:t>
        </a:r>
      </a:p>
    </p188:txBody>
  </p188:cm>
</p188:cmLst>
</file>

<file path=ppt/comments/modernComment_1F0_7524A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5C8830-F1FE-7341-BFC1-CE386D748511}" authorId="{7E23BD0A-3900-E3CF-2C1E-98C4E326220B}" created="2021-11-03T14:00:21.289">
    <pc:sldMkLst xmlns:pc="http://schemas.microsoft.com/office/powerpoint/2013/main/command">
      <pc:docMk/>
      <pc:sldMk cId="122833469" sldId="496"/>
    </pc:sldMkLst>
    <p188:txBody>
      <a:bodyPr/>
      <a:lstStyle/>
      <a:p>
        <a:r>
          <a:rPr lang="en-IL"/>
          <a:t>First will keep the squares from previous slide but highlight the axes
</a:t>
        </a:r>
      </a:p>
    </p188:txBody>
  </p188:cm>
  <p188:cm id="{F84FB86C-02B9-F746-9CE3-9B494D9FCE0D}" authorId="{7E23BD0A-3900-E3CF-2C1E-98C4E326220B}" created="2021-11-03T14:01:21.558">
    <pc:sldMkLst xmlns:pc="http://schemas.microsoft.com/office/powerpoint/2013/main/command">
      <pc:docMk/>
      <pc:sldMk cId="122833469" sldId="496"/>
    </pc:sldMkLst>
    <p188:txBody>
      <a:bodyPr/>
      <a:lstStyle/>
      <a:p>
        <a:r>
          <a:rPr lang="en-IL"/>
          <a:t>Maybe show on axes at a time and explain not both of them at the same time</a:t>
        </a:r>
      </a:p>
    </p188:txBody>
  </p188:cm>
</p188:cmLst>
</file>

<file path=ppt/comments/modernComment_1F1_DB7663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62C008-751F-C545-94CB-F82F1FFD3C1B}" authorId="{7E23BD0A-3900-E3CF-2C1E-98C4E326220B}" status="resolved" created="2021-11-03T14:02:19.296">
    <pc:sldMkLst xmlns:pc="http://schemas.microsoft.com/office/powerpoint/2013/main/command">
      <pc:docMk/>
      <pc:sldMk cId="3681968979" sldId="497"/>
    </pc:sldMkLst>
    <p188:txBody>
      <a:bodyPr/>
      <a:lstStyle/>
      <a:p>
        <a:r>
          <a:rPr lang="en-IL"/>
          <a:t>add ProjecTor</a:t>
        </a:r>
      </a:p>
    </p188:txBody>
  </p188:cm>
</p188:cmLst>
</file>

<file path=ppt/comments/modernComment_203_7CE46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B5A730-B6A2-B640-9BF7-0972D1DC1FA8}" authorId="{7E23BD0A-3900-E3CF-2C1E-98C4E326220B}" created="2021-11-03T13:57:37.3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958952" sldId="515"/>
      <ac:spMk id="10" creationId="{A70BC1F3-82D5-47A8-8832-31E83FB440A7}"/>
    </ac:deMkLst>
    <p188:txBody>
      <a:bodyPr/>
      <a:lstStyle/>
      <a:p>
        <a:r>
          <a:rPr lang="en-IL"/>
          <a:t>Talk about bandwidth tax</a:t>
        </a:r>
      </a:p>
    </p188:txBody>
  </p188:cm>
</p188:cmLst>
</file>

<file path=ppt/comments/modernComment_204_384E7A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9566EF-10FA-2747-82D6-EE8C00614892}" authorId="{7E23BD0A-3900-E3CF-2C1E-98C4E326220B}" status="resolved" created="2021-11-03T13:58:46.798">
    <pc:sldMkLst xmlns:pc="http://schemas.microsoft.com/office/powerpoint/2013/main/command">
      <pc:docMk/>
      <pc:sldMk cId="944667293" sldId="516"/>
    </pc:sldMkLst>
    <p188:replyLst>
      <p188:reply id="{549A8FD7-328B-3C4A-AFCE-8134BDCE8CFD}" authorId="{7E23BD0A-3900-E3CF-2C1E-98C4E326220B}" created="2021-11-03T13:59:31.394">
        <p188:txBody>
          <a:bodyPr/>
          <a:lstStyle/>
          <a:p>
            <a:r>
              <a:rPr lang="en-IL"/>
              <a:t>Maybe animation square by square, o.w. too complex </a:t>
            </a:r>
          </a:p>
        </p188:txBody>
      </p188:reply>
      <p188:reply id="{2132FF18-F779-3648-9263-B3697DF478C6}" authorId="{7E23BD0A-3900-E3CF-2C1E-98C4E326220B}" created="2021-11-06T15:03:49.807">
        <p188:txBody>
          <a:bodyPr/>
          <a:lstStyle/>
          <a:p>
            <a:r>
              <a:rPr lang="en-IL"/>
              <a:t>Done</a:t>
            </a:r>
          </a:p>
        </p188:txBody>
      </p188:reply>
    </p188:replyLst>
    <p188:txBody>
      <a:bodyPr/>
      <a:lstStyle/>
      <a:p>
        <a:r>
          <a:rPr lang="en-IL"/>
          <a:t>Text in picture not 100% aligned and square are not the same size exactly</a:t>
        </a:r>
      </a:p>
    </p188:txBody>
  </p188:cm>
  <p188:cm id="{B373629B-370E-604E-B788-1F1C4A8A06E8}" authorId="{7E23BD0A-3900-E3CF-2C1E-98C4E326220B}" status="resolved" created="2021-11-03T14:07:53.405">
    <pc:sldMkLst xmlns:pc="http://schemas.microsoft.com/office/powerpoint/2013/main/command">
      <pc:docMk/>
      <pc:sldMk cId="944667293" sldId="516"/>
    </pc:sldMkLst>
    <p188:txBody>
      <a:bodyPr/>
      <a:lstStyle/>
      <a:p>
        <a:r>
          <a:rPr lang="en-IL"/>
          <a:t>now I’m back from the future... I think ti is better tp change the arrangement of type see my change</a:t>
        </a:r>
      </a:p>
    </p188:txBody>
  </p188:cm>
  <p188:cm id="{7E8614F3-C87D-8F4C-86B1-8D414A807D20}" authorId="{7E23BD0A-3900-E3CF-2C1E-98C4E326220B}" created="2021-11-06T15:03:21.407">
    <pc:sldMkLst xmlns:pc="http://schemas.microsoft.com/office/powerpoint/2013/main/command">
      <pc:docMk/>
      <pc:sldMk cId="944667293" sldId="516"/>
    </pc:sldMkLst>
    <p188:txBody>
      <a:bodyPr/>
      <a:lstStyle/>
      <a:p>
        <a:r>
          <a:rPr lang="en-IL"/>
          <a:t>Add new animation
</a:t>
        </a:r>
      </a:p>
    </p188:txBody>
  </p188:cm>
</p188:cmLst>
</file>

<file path=ppt/comments/modernComment_206_7E18B4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4182F2-AF9A-9248-AFC8-7278231F18A8}" authorId="{7E23BD0A-3900-E3CF-2C1E-98C4E326220B}" created="2021-11-03T14:16:18.02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15548230" sldId="518"/>
      <ac:spMk id="14" creationId="{3A5A658B-C73C-468A-B47B-9E631F9C601D}"/>
      <ac:txMk cp="0" len="8">
        <ac:context len="9" hash="3858192968"/>
      </ac:txMk>
    </ac:txMkLst>
    <p188:pos x="2387642" y="468167"/>
    <p188:txBody>
      <a:bodyPr/>
      <a:lstStyle/>
      <a:p>
        <a:r>
          <a:rPr lang="en-IL"/>
          <a:t>add a note what ti is</a:t>
        </a:r>
      </a:p>
    </p188:txBody>
  </p188:cm>
  <p188:cm id="{F6CEDD69-664A-384B-B9EF-A6DCACA48660}" authorId="{7E23BD0A-3900-E3CF-2C1E-98C4E326220B}" created="2021-11-03T14:23:53.885">
    <pc:sldMkLst xmlns:pc="http://schemas.microsoft.com/office/powerpoint/2013/main/command">
      <pc:docMk/>
      <pc:sldMk cId="2115548230" sldId="518"/>
    </pc:sldMkLst>
    <p188:txBody>
      <a:bodyPr/>
      <a:lstStyle/>
      <a:p>
        <a:r>
          <a:rPr lang="en-IL"/>
          <a:t>Will add a reference to sigmetrics
</a:t>
        </a:r>
      </a:p>
    </p188:txBody>
  </p188:cm>
</p188:cmLst>
</file>

<file path=ppt/comments/modernComment_20A_59E987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394BA0-847E-8049-A847-3E892FFED201}" authorId="{7E23BD0A-3900-E3CF-2C1E-98C4E326220B}" created="2021-11-03T14:20:55.648">
    <pc:sldMkLst xmlns:pc="http://schemas.microsoft.com/office/powerpoint/2013/main/command">
      <pc:docMk/>
      <pc:sldMk cId="1508476776" sldId="522"/>
    </pc:sldMkLst>
    <p188:txBody>
      <a:bodyPr/>
      <a:lstStyle/>
      <a:p>
        <a:r>
          <a:rPr lang="en-IL"/>
          <a:t>What about the methodology of finding throughput via demand completion time?</a:t>
        </a:r>
      </a:p>
    </p188:txBody>
  </p188:cm>
  <p188:cm id="{D43462DB-9752-8745-81B4-6417C51A4D7D}" authorId="{7E23BD0A-3900-E3CF-2C1E-98C4E326220B}" created="2021-11-03T14:21:38.834">
    <pc:sldMkLst xmlns:pc="http://schemas.microsoft.com/office/powerpoint/2013/main/command">
      <pc:docMk/>
      <pc:sldMk cId="1508476776" sldId="522"/>
    </pc:sldMkLst>
    <p188:txBody>
      <a:bodyPr/>
      <a:lstStyle/>
      <a:p>
        <a:r>
          <a:rPr lang="en-IL"/>
          <a:t>This is analytical. what about simulation?</a:t>
        </a:r>
      </a:p>
    </p188:txBody>
  </p188:cm>
</p188:cmLst>
</file>

<file path=ppt/comments/modernComment_20E_B3485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B5A730-B6A2-B640-9BF7-0972D1DC1FA8}" authorId="{7E23BD0A-3900-E3CF-2C1E-98C4E326220B}" created="2021-11-03T13:57:37.3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958952" sldId="515"/>
      <ac:spMk id="10" creationId="{A70BC1F3-82D5-47A8-8832-31E83FB440A7}"/>
    </ac:deMkLst>
    <p188:txBody>
      <a:bodyPr/>
      <a:lstStyle/>
      <a:p>
        <a:r>
          <a:rPr lang="en-IL"/>
          <a:t>Talk about bandwidth tax</a:t>
        </a:r>
      </a:p>
    </p188:txBody>
  </p188:cm>
</p188:cmLst>
</file>

<file path=ppt/comments/modernComment_20F_7297EA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B5A730-B6A2-B640-9BF7-0972D1DC1FA8}" authorId="{7E23BD0A-3900-E3CF-2C1E-98C4E326220B}" created="2021-11-03T13:57:37.3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958952" sldId="515"/>
      <ac:spMk id="10" creationId="{A70BC1F3-82D5-47A8-8832-31E83FB440A7}"/>
    </ac:deMkLst>
    <p188:txBody>
      <a:bodyPr/>
      <a:lstStyle/>
      <a:p>
        <a:r>
          <a:rPr lang="en-IL"/>
          <a:t>Talk about bandwidth tax</a:t>
        </a:r>
      </a:p>
    </p188:txBody>
  </p188:cm>
</p188:cmLst>
</file>

<file path=ppt/comments/modernComment_210_791F05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B5A730-B6A2-B640-9BF7-0972D1DC1FA8}" authorId="{7E23BD0A-3900-E3CF-2C1E-98C4E326220B}" created="2021-11-03T13:57:37.3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958952" sldId="515"/>
      <ac:spMk id="10" creationId="{A70BC1F3-82D5-47A8-8832-31E83FB440A7}"/>
    </ac:deMkLst>
    <p188:txBody>
      <a:bodyPr/>
      <a:lstStyle/>
      <a:p>
        <a:r>
          <a:rPr lang="en-IL"/>
          <a:t>Talk about bandwidth tax</a:t>
        </a:r>
      </a:p>
    </p188:txBody>
  </p188:cm>
</p188:cmLst>
</file>

<file path=ppt/comments/modernComment_211_ED2E8C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5C8830-F1FE-7341-BFC1-CE386D748511}" authorId="{7E23BD0A-3900-E3CF-2C1E-98C4E326220B}" created="2021-11-03T14:00:21.289">
    <pc:sldMkLst xmlns:pc="http://schemas.microsoft.com/office/powerpoint/2013/main/command">
      <pc:docMk/>
      <pc:sldMk cId="122833469" sldId="496"/>
    </pc:sldMkLst>
    <p188:txBody>
      <a:bodyPr/>
      <a:lstStyle/>
      <a:p>
        <a:r>
          <a:rPr lang="en-IL"/>
          <a:t>First will keep the squares from previous slide but highlight the axes
</a:t>
        </a:r>
      </a:p>
    </p188:txBody>
  </p188:cm>
  <p188:cm id="{F84FB86C-02B9-F746-9CE3-9B494D9FCE0D}" authorId="{7E23BD0A-3900-E3CF-2C1E-98C4E326220B}" created="2021-11-03T14:01:21.558">
    <pc:sldMkLst xmlns:pc="http://schemas.microsoft.com/office/powerpoint/2013/main/command">
      <pc:docMk/>
      <pc:sldMk cId="122833469" sldId="496"/>
    </pc:sldMkLst>
    <p188:txBody>
      <a:bodyPr/>
      <a:lstStyle/>
      <a:p>
        <a:r>
          <a:rPr lang="en-IL"/>
          <a:t>Maybe show on axes at a time and explain not both of them at the same time</a:t>
        </a:r>
      </a:p>
    </p188:txBody>
  </p188:cm>
</p188:cmLst>
</file>

<file path=ppt/comments/modernComment_212_311EA5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B1BBEA-BCA0-6E4B-B0AA-1B16F5F60E0D}" authorId="{7E23BD0A-3900-E3CF-2C1E-98C4E326220B}" created="2021-11-03T14:03:33.547">
    <pc:sldMkLst xmlns:pc="http://schemas.microsoft.com/office/powerpoint/2013/main/command">
      <pc:docMk/>
      <pc:sldMk cId="1622714290" sldId="504"/>
    </pc:sldMkLst>
    <p188:txBody>
      <a:bodyPr/>
      <a:lstStyle/>
      <a:p>
        <a:r>
          <a:rPr lang="en-IL"/>
          <a:t>Show one by one - first rotor then DA</a:t>
        </a:r>
      </a:p>
    </p188:txBody>
  </p188:cm>
  <p188:cm id="{82948C59-8A90-9244-8E72-CB2675643EA1}" authorId="{7E23BD0A-3900-E3CF-2C1E-98C4E326220B}" created="2021-11-03T14:03:48.687">
    <pc:sldMkLst xmlns:pc="http://schemas.microsoft.com/office/powerpoint/2013/main/command">
      <pc:docMk/>
      <pc:sldMk cId="1622714290" sldId="504"/>
    </pc:sldMkLst>
    <p188:txBody>
      <a:bodyPr/>
      <a:lstStyle/>
      <a:p>
        <a:r>
          <a:rPr lang="en-IL"/>
          <a:t>Also show static?</a:t>
        </a:r>
      </a:p>
    </p188:txBody>
  </p188:cm>
</p188:cmLst>
</file>

<file path=ppt/comments/modernComment_216_A51A17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B1BBEA-BCA0-6E4B-B0AA-1B16F5F60E0D}" authorId="{7E23BD0A-3900-E3CF-2C1E-98C4E326220B}" created="2021-11-03T14:03:33.547">
    <pc:sldMkLst xmlns:pc="http://schemas.microsoft.com/office/powerpoint/2013/main/command">
      <pc:docMk/>
      <pc:sldMk cId="1622714290" sldId="504"/>
    </pc:sldMkLst>
    <p188:txBody>
      <a:bodyPr/>
      <a:lstStyle/>
      <a:p>
        <a:r>
          <a:rPr lang="en-IL"/>
          <a:t>Show one by one - first rotor then DA</a:t>
        </a:r>
      </a:p>
    </p188:txBody>
  </p188:cm>
  <p188:cm id="{82948C59-8A90-9244-8E72-CB2675643EA1}" authorId="{7E23BD0A-3900-E3CF-2C1E-98C4E326220B}" created="2021-11-03T14:03:48.687">
    <pc:sldMkLst xmlns:pc="http://schemas.microsoft.com/office/powerpoint/2013/main/command">
      <pc:docMk/>
      <pc:sldMk cId="1622714290" sldId="504"/>
    </pc:sldMkLst>
    <p188:txBody>
      <a:bodyPr/>
      <a:lstStyle/>
      <a:p>
        <a:r>
          <a:rPr lang="en-IL"/>
          <a:t>Also show static?</a:t>
        </a:r>
      </a:p>
    </p188:txBody>
  </p188:cm>
</p188:cmLst>
</file>

<file path=ppt/comments/modernComment_217_AFC37E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B1BBEA-BCA0-6E4B-B0AA-1B16F5F60E0D}" authorId="{7E23BD0A-3900-E3CF-2C1E-98C4E326220B}" created="2021-11-03T14:03:33.547">
    <pc:sldMkLst xmlns:pc="http://schemas.microsoft.com/office/powerpoint/2013/main/command">
      <pc:docMk/>
      <pc:sldMk cId="1622714290" sldId="504"/>
    </pc:sldMkLst>
    <p188:txBody>
      <a:bodyPr/>
      <a:lstStyle/>
      <a:p>
        <a:r>
          <a:rPr lang="en-IL"/>
          <a:t>Show one by one - first rotor then DA</a:t>
        </a:r>
      </a:p>
    </p188:txBody>
  </p188:cm>
  <p188:cm id="{82948C59-8A90-9244-8E72-CB2675643EA1}" authorId="{7E23BD0A-3900-E3CF-2C1E-98C4E326220B}" created="2021-11-03T14:03:48.687">
    <pc:sldMkLst xmlns:pc="http://schemas.microsoft.com/office/powerpoint/2013/main/command">
      <pc:docMk/>
      <pc:sldMk cId="1622714290" sldId="504"/>
    </pc:sldMkLst>
    <p188:txBody>
      <a:bodyPr/>
      <a:lstStyle/>
      <a:p>
        <a:r>
          <a:rPr lang="en-IL"/>
          <a:t>Also show static?</a:t>
        </a:r>
      </a:p>
    </p188:txBody>
  </p188:cm>
</p188:cmLst>
</file>

<file path=ppt/comments/modernComment_218_CFB353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13A712-52DF-DE4B-A4D8-A71F94873A9E}" authorId="{7E23BD0A-3900-E3CF-2C1E-98C4E326220B}" created="2021-11-03T14:15:47.816">
    <pc:sldMkLst xmlns:pc="http://schemas.microsoft.com/office/powerpoint/2013/main/command">
      <pc:docMk/>
      <pc:sldMk cId="742045761" sldId="485"/>
    </pc:sldMkLst>
    <p188:txBody>
      <a:bodyPr/>
      <a:lstStyle/>
      <a:p>
        <a:r>
          <a:rPr lang="en-IL"/>
          <a:t>Tell me what you exactly want and we can discuss</a:t>
        </a:r>
      </a:p>
    </p188:txBody>
  </p188:cm>
</p188:cmLst>
</file>

<file path=ppt/comments/modernComment_219_FC615C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13A712-52DF-DE4B-A4D8-A71F94873A9E}" authorId="{7E23BD0A-3900-E3CF-2C1E-98C4E326220B}" created="2021-11-03T14:15:47.816">
    <pc:sldMkLst xmlns:pc="http://schemas.microsoft.com/office/powerpoint/2013/main/command">
      <pc:docMk/>
      <pc:sldMk cId="742045761" sldId="485"/>
    </pc:sldMkLst>
    <p188:txBody>
      <a:bodyPr/>
      <a:lstStyle/>
      <a:p>
        <a:r>
          <a:rPr lang="en-IL"/>
          <a:t>Tell me what you exactly want and we can discuss</a:t>
        </a:r>
      </a:p>
    </p188:txBody>
  </p188:cm>
</p188:cmLst>
</file>

<file path=ppt/comments/modernComment_21A_37B3DC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13A712-52DF-DE4B-A4D8-A71F94873A9E}" authorId="{7E23BD0A-3900-E3CF-2C1E-98C4E326220B}" created="2021-11-03T14:15:47.816">
    <pc:sldMkLst xmlns:pc="http://schemas.microsoft.com/office/powerpoint/2013/main/command">
      <pc:docMk/>
      <pc:sldMk cId="742045761" sldId="485"/>
    </pc:sldMkLst>
    <p188:txBody>
      <a:bodyPr/>
      <a:lstStyle/>
      <a:p>
        <a:r>
          <a:rPr lang="en-IL"/>
          <a:t>Tell me what you exactly want and we can discuss</a:t>
        </a:r>
      </a:p>
    </p188:txBody>
  </p188:cm>
</p188:cmLst>
</file>

<file path=ppt/comments/modernComment_21F_466040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1DB5D1-F5BE-634D-9483-9CD41173EC29}" authorId="{7E23BD0A-3900-E3CF-2C1E-98C4E326220B}" created="2021-11-03T14:19:24.565">
    <pc:sldMkLst xmlns:pc="http://schemas.microsoft.com/office/powerpoint/2013/main/command">
      <pc:docMk/>
      <pc:sldMk cId="2449356730" sldId="521"/>
    </pc:sldMkLst>
    <p188:txBody>
      <a:bodyPr/>
      <a:lstStyle/>
      <a:p>
        <a:r>
          <a:rPr lang="en-IL"/>
          <a:t>haha… let’s talk what we want. 
1. I think first a definition
2. may be example on a permutation matrix, with results for expander, rotor  (worst) and why it is the best for DA switches </a:t>
        </a:r>
      </a:p>
    </p188:txBody>
  </p188:cm>
</p188:cmLst>
</file>

<file path=ppt/comments/modernComment_220_7A8849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1DB5D1-F5BE-634D-9483-9CD41173EC29}" authorId="{7E23BD0A-3900-E3CF-2C1E-98C4E326220B}" status="resolved" created="2021-11-03T14:19:24.565">
    <pc:sldMkLst xmlns:pc="http://schemas.microsoft.com/office/powerpoint/2013/main/command">
      <pc:docMk/>
      <pc:sldMk cId="2449356730" sldId="521"/>
    </pc:sldMkLst>
    <p188:txBody>
      <a:bodyPr/>
      <a:lstStyle/>
      <a:p>
        <a:r>
          <a:rPr lang="en-IL"/>
          <a:t>haha… let’s talk what we want. 
1. I think first a definition
2. may be example on a permutation matrix, with results for expander, rotor  (worst) and why it is the best for DA switches </a:t>
        </a:r>
      </a:p>
    </p188:txBody>
  </p188:cm>
  <p188:cm id="{5EBCF428-3081-6A42-891C-4E26176491CE}" authorId="{7E23BD0A-3900-E3CF-2C1E-98C4E326220B}" created="2021-11-06T15:27:26.851">
    <pc:sldMkLst xmlns:pc="http://schemas.microsoft.com/office/powerpoint/2013/main/command">
      <pc:docMk/>
      <pc:sldMk cId="2055751975" sldId="544"/>
    </pc:sldMkLst>
    <p188:txBody>
      <a:bodyPr/>
      <a:lstStyle/>
      <a:p>
        <a:r>
          <a:rPr lang="en-IL"/>
          <a:t>Still think need to discuss. Showing all tabke at once it too complicated….</a:t>
        </a:r>
      </a:p>
    </p188:txBody>
  </p188:cm>
</p188:cmLst>
</file>

<file path=ppt/comments/modernComment_222_1F28C7A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1DB5D1-F5BE-634D-9483-9CD41173EC29}" authorId="{7E23BD0A-3900-E3CF-2C1E-98C4E326220B}" created="2021-11-03T14:19:24.565">
    <pc:sldMkLst xmlns:pc="http://schemas.microsoft.com/office/powerpoint/2013/main/command">
      <pc:docMk/>
      <pc:sldMk cId="2449356730" sldId="521"/>
    </pc:sldMkLst>
    <p188:txBody>
      <a:bodyPr/>
      <a:lstStyle/>
      <a:p>
        <a:r>
          <a:rPr lang="en-IL"/>
          <a:t>haha… let’s talk what we want. 
1. I think first a definition
2. may be example on a permutation matrix, with results for expander, rotor  (worst) and why it is the best for DA switches </a:t>
        </a:r>
      </a:p>
    </p188:txBody>
  </p188:cm>
</p188:cmLst>
</file>

<file path=ppt/comments/modernComment_223_AE674D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1DB5D1-F5BE-634D-9483-9CD41173EC29}" authorId="{7E23BD0A-3900-E3CF-2C1E-98C4E326220B}" created="2021-11-03T14:19:24.565">
    <pc:sldMkLst xmlns:pc="http://schemas.microsoft.com/office/powerpoint/2013/main/command">
      <pc:docMk/>
      <pc:sldMk cId="2449356730" sldId="521"/>
    </pc:sldMkLst>
    <p188:txBody>
      <a:bodyPr/>
      <a:lstStyle/>
      <a:p>
        <a:r>
          <a:rPr lang="en-IL"/>
          <a:t>haha… let’s talk what we want. 
1. I think first a definition
2. may be example on a permutation matrix, with results for expander, rotor  (worst) and why it is the best for DA switches </a:t>
        </a:r>
      </a:p>
    </p188:txBody>
  </p188:cm>
</p188:cmLst>
</file>

<file path=ppt/comments/modernComment_224_6BC513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DA479F-4682-F040-A43B-2BE09FFCF06C}" authorId="{7E23BD0A-3900-E3CF-2C1E-98C4E326220B}" created="2021-11-03T14:07:02.690">
    <pc:sldMkLst xmlns:pc="http://schemas.microsoft.com/office/powerpoint/2013/main/command">
      <pc:docMk/>
      <pc:sldMk cId="2240621023" sldId="513"/>
    </pc:sldMkLst>
    <p188:txBody>
      <a:bodyPr/>
      <a:lstStyle/>
      <a:p>
        <a:r>
          <a:rPr lang="en-IL"/>
          <a:t>OK, I see now the surprise, nice story!</a:t>
        </a:r>
      </a:p>
    </p188:txBody>
  </p188:cm>
  <p188:cm id="{74B50363-AB46-4647-8EB5-7E5C726E6A87}" authorId="{7E23BD0A-3900-E3CF-2C1E-98C4E326220B}" created="2021-11-03T14:12:36.19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40621023" sldId="513"/>
      <ac:spMk id="29" creationId="{CF12E4DA-282E-4FBD-936B-23D9E9BA54DF}"/>
      <ac:txMk cp="42" len="16">
        <ac:context len="67" hash="3523303871"/>
      </ac:txMk>
    </ac:txMkLst>
    <p188:pos x="6603382" y="516392"/>
    <p188:txBody>
      <a:bodyPr/>
      <a:lstStyle/>
      <a:p>
        <a:r>
          <a:rPr lang="en-IL"/>
          <a:t>I think the quotes are the wrorng way in “best topology”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60be7dcf1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5" name="Google Shape;1205;g60be7dcf1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60be7dcf1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T" dirty="0"/>
              <a:t>…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interconnect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perfectly</a:t>
            </a:r>
            <a:r>
              <a:rPr lang="de-DE" baseline="0" dirty="0"/>
              <a:t> </a:t>
            </a:r>
            <a:r>
              <a:rPr lang="de-DE" baseline="0" dirty="0" err="1"/>
              <a:t>matches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demand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373" name="Google Shape;1373;g60be7dcf1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11158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6723131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15740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60be7dcf1c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 potential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1763" name="Google Shape;1763;g60be7dcf1c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052652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107918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676068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861637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273313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6099819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105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60be7dcf1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demand</a:t>
            </a:r>
            <a:r>
              <a:rPr lang="de-DE" baseline="0" dirty="0"/>
              <a:t> </a:t>
            </a:r>
            <a:r>
              <a:rPr lang="de-DE" baseline="0" dirty="0" err="1"/>
              <a:t>changes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en-AT" baseline="0" dirty="0"/>
              <a:t>…</a:t>
            </a:r>
            <a:endParaRPr dirty="0"/>
          </a:p>
        </p:txBody>
      </p:sp>
      <p:sp>
        <p:nvSpPr>
          <p:cNvPr id="1399" name="Google Shape;1399;g60be7dcf1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60be7dcf1c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T" dirty="0"/>
              <a:t>…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topology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well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match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demand</a:t>
            </a:r>
            <a:r>
              <a:rPr lang="de-DE" baseline="0" dirty="0"/>
              <a:t> </a:t>
            </a:r>
            <a:r>
              <a:rPr lang="de-DE" baseline="0" dirty="0" err="1"/>
              <a:t>again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423" name="Google Shape;1423;g60be7dcf1c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60be7dcf1c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idea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: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dynamically</a:t>
            </a:r>
            <a:r>
              <a:rPr lang="de-DE" baseline="0" dirty="0"/>
              <a:t> </a:t>
            </a:r>
            <a:r>
              <a:rPr lang="de-DE" baseline="0" dirty="0" err="1"/>
              <a:t>reconfigure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time, in a </a:t>
            </a:r>
            <a:r>
              <a:rPr lang="de-DE" baseline="0" dirty="0" err="1"/>
              <a:t>demand</a:t>
            </a:r>
            <a:r>
              <a:rPr lang="de-DE" baseline="0" dirty="0"/>
              <a:t>-aware </a:t>
            </a:r>
            <a:r>
              <a:rPr lang="de-DE" baseline="0" dirty="0" err="1"/>
              <a:t>manner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450" name="Google Shape;1450;g60be7dcf1c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60be7dcf1c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My</a:t>
            </a:r>
            <a:r>
              <a:rPr lang="de-DE" baseline="0" dirty="0"/>
              <a:t> </a:t>
            </a:r>
            <a:r>
              <a:rPr lang="de-DE" baseline="0" dirty="0" err="1"/>
              <a:t>motivation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demand</a:t>
            </a:r>
            <a:r>
              <a:rPr lang="de-DE" baseline="0" dirty="0"/>
              <a:t> </a:t>
            </a:r>
            <a:r>
              <a:rPr lang="de-DE" baseline="0" dirty="0" err="1"/>
              <a:t>indeed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Empirical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 </a:t>
            </a:r>
            <a:r>
              <a:rPr lang="de-DE" baseline="0" dirty="0" err="1"/>
              <a:t>show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matrices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sparse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skewed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bursty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My</a:t>
            </a:r>
            <a:r>
              <a:rPr lang="de-DE" baseline="0" dirty="0"/>
              <a:t> </a:t>
            </a:r>
            <a:r>
              <a:rPr lang="de-DE" baseline="0" dirty="0" err="1"/>
              <a:t>hypothesis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exploited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477" name="Google Shape;1477;g60be7dcf1c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50445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60be7dcf1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g60be7dcf1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84262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60be7dcf1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g60be7dcf1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1132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60be7dcf1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Generally,</a:t>
            </a:r>
            <a:r>
              <a:rPr lang="de-DE" baseline="0" dirty="0"/>
              <a:t> </a:t>
            </a:r>
            <a:r>
              <a:rPr lang="de-DE" baseline="0" dirty="0" err="1"/>
              <a:t>photonics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seen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one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key</a:t>
            </a:r>
            <a:r>
              <a:rPr lang="de-DE" baseline="0" dirty="0"/>
              <a:t> </a:t>
            </a:r>
            <a:r>
              <a:rPr lang="de-DE" baseline="0" dirty="0" err="1"/>
              <a:t>enabling</a:t>
            </a:r>
            <a:r>
              <a:rPr lang="de-DE" baseline="0" dirty="0"/>
              <a:t> </a:t>
            </a:r>
            <a:r>
              <a:rPr lang="de-DE" baseline="0" dirty="0" err="1"/>
              <a:t>technologies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future</a:t>
            </a:r>
            <a:r>
              <a:rPr lang="de-DE" baseline="0" dirty="0"/>
              <a:t> </a:t>
            </a:r>
            <a:r>
              <a:rPr lang="de-DE" baseline="0" dirty="0" err="1"/>
              <a:t>prosperity</a:t>
            </a:r>
            <a:r>
              <a:rPr lang="de-DE" baseline="0" dirty="0"/>
              <a:t>, </a:t>
            </a:r>
            <a:r>
              <a:rPr lang="de-DE" baseline="0" dirty="0" err="1"/>
              <a:t>both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EU </a:t>
            </a:r>
            <a:r>
              <a:rPr lang="de-DE" baseline="0" dirty="0" err="1"/>
              <a:t>and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US.</a:t>
            </a:r>
            <a:endParaRPr dirty="0"/>
          </a:p>
        </p:txBody>
      </p:sp>
      <p:sp>
        <p:nvSpPr>
          <p:cNvPr id="1514" name="Google Shape;1514;g60be7dcf1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60be7dcf1c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More </a:t>
            </a:r>
            <a:r>
              <a:rPr lang="de-DE" dirty="0" err="1"/>
              <a:t>specifically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enabler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reconfigurable</a:t>
            </a:r>
            <a:r>
              <a:rPr lang="de-DE" baseline="0" dirty="0"/>
              <a:t> </a:t>
            </a:r>
            <a:r>
              <a:rPr lang="de-DE" baseline="0" dirty="0" err="1"/>
              <a:t>optical</a:t>
            </a:r>
            <a:r>
              <a:rPr lang="de-DE" baseline="0" dirty="0"/>
              <a:t> </a:t>
            </a:r>
            <a:r>
              <a:rPr lang="de-DE" baseline="0" dirty="0" err="1"/>
              <a:t>switches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currently</a:t>
            </a:r>
            <a:r>
              <a:rPr lang="de-DE" baseline="0" dirty="0"/>
              <a:t> a </a:t>
            </a:r>
            <a:r>
              <a:rPr lang="de-DE" baseline="0" dirty="0" err="1"/>
              <a:t>spectrum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prototypes</a:t>
            </a:r>
            <a:r>
              <a:rPr lang="de-DE" baseline="0" dirty="0"/>
              <a:t> </a:t>
            </a:r>
            <a:r>
              <a:rPr lang="de-DE" baseline="0" dirty="0" err="1"/>
              <a:t>emerging</a:t>
            </a:r>
            <a:r>
              <a:rPr lang="de-DE" baseline="0" dirty="0"/>
              <a:t>: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prototypes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different </a:t>
            </a:r>
            <a:r>
              <a:rPr lang="de-DE" baseline="0" dirty="0" err="1"/>
              <a:t>sizes</a:t>
            </a:r>
            <a:r>
              <a:rPr lang="de-DE" baseline="0" dirty="0"/>
              <a:t>, different </a:t>
            </a:r>
            <a:r>
              <a:rPr lang="de-DE" baseline="0" dirty="0" err="1"/>
              <a:t>reconfiguration</a:t>
            </a:r>
            <a:r>
              <a:rPr lang="de-DE" baseline="0" dirty="0"/>
              <a:t> </a:t>
            </a:r>
            <a:r>
              <a:rPr lang="de-DE" baseline="0" dirty="0" err="1"/>
              <a:t>times</a:t>
            </a:r>
            <a:r>
              <a:rPr lang="de-DE" baseline="0" dirty="0"/>
              <a:t>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examples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SIGCOMM </a:t>
            </a:r>
            <a:r>
              <a:rPr lang="de-DE" baseline="0" dirty="0" err="1"/>
              <a:t>workshop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organized</a:t>
            </a:r>
            <a:r>
              <a:rPr lang="de-DE" baseline="0" dirty="0"/>
              <a:t> last </a:t>
            </a:r>
            <a:r>
              <a:rPr lang="de-DE" baseline="0" dirty="0" err="1"/>
              <a:t>month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528" name="Google Shape;1528;g60be7dcf1c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60be7dcf1c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More </a:t>
            </a:r>
            <a:r>
              <a:rPr lang="de-DE" dirty="0" err="1"/>
              <a:t>specifically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enabler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reconfigurable</a:t>
            </a:r>
            <a:r>
              <a:rPr lang="de-DE" baseline="0" dirty="0"/>
              <a:t> </a:t>
            </a:r>
            <a:r>
              <a:rPr lang="de-DE" baseline="0" dirty="0" err="1"/>
              <a:t>optical</a:t>
            </a:r>
            <a:r>
              <a:rPr lang="de-DE" baseline="0" dirty="0"/>
              <a:t> </a:t>
            </a:r>
            <a:r>
              <a:rPr lang="de-DE" baseline="0" dirty="0" err="1"/>
              <a:t>switches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currently</a:t>
            </a:r>
            <a:r>
              <a:rPr lang="de-DE" baseline="0" dirty="0"/>
              <a:t> a </a:t>
            </a:r>
            <a:r>
              <a:rPr lang="de-DE" baseline="0" dirty="0" err="1"/>
              <a:t>spectrum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prototypes</a:t>
            </a:r>
            <a:r>
              <a:rPr lang="de-DE" baseline="0" dirty="0"/>
              <a:t> </a:t>
            </a:r>
            <a:r>
              <a:rPr lang="de-DE" baseline="0" dirty="0" err="1"/>
              <a:t>emerging</a:t>
            </a:r>
            <a:r>
              <a:rPr lang="de-DE" baseline="0" dirty="0"/>
              <a:t>: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prototypes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different </a:t>
            </a:r>
            <a:r>
              <a:rPr lang="de-DE" baseline="0" dirty="0" err="1"/>
              <a:t>sizes</a:t>
            </a:r>
            <a:r>
              <a:rPr lang="de-DE" baseline="0" dirty="0"/>
              <a:t>, different </a:t>
            </a:r>
            <a:r>
              <a:rPr lang="de-DE" baseline="0" dirty="0" err="1"/>
              <a:t>reconfiguration</a:t>
            </a:r>
            <a:r>
              <a:rPr lang="de-DE" baseline="0" dirty="0"/>
              <a:t> </a:t>
            </a:r>
            <a:r>
              <a:rPr lang="de-DE" baseline="0" dirty="0" err="1"/>
              <a:t>times</a:t>
            </a:r>
            <a:r>
              <a:rPr lang="de-DE" baseline="0" dirty="0"/>
              <a:t>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examples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SIGCOMM </a:t>
            </a:r>
            <a:r>
              <a:rPr lang="de-DE" baseline="0" dirty="0" err="1"/>
              <a:t>workshop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organized</a:t>
            </a:r>
            <a:r>
              <a:rPr lang="de-DE" baseline="0" dirty="0"/>
              <a:t> last </a:t>
            </a:r>
            <a:r>
              <a:rPr lang="de-DE" baseline="0" dirty="0" err="1"/>
              <a:t>month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528" name="Google Shape;1528;g60be7dcf1c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3939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60be7dcf1c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 </a:t>
            </a:r>
            <a:r>
              <a:rPr lang="de-DE" dirty="0" err="1"/>
              <a:t>interconnecting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 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digital </a:t>
            </a:r>
            <a:r>
              <a:rPr lang="de-DE" dirty="0" err="1"/>
              <a:t>society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1237" name="Google Shape;1237;g60be7dcf1c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07048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60be7dcf1c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In a</a:t>
            </a:r>
            <a:r>
              <a:rPr lang="de-DE" baseline="0" dirty="0"/>
              <a:t> </a:t>
            </a:r>
            <a:r>
              <a:rPr lang="de-DE" baseline="0" dirty="0" err="1"/>
              <a:t>nutshell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idea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exploit</a:t>
            </a:r>
            <a:r>
              <a:rPr lang="de-DE" baseline="0" dirty="0"/>
              <a:t>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new</a:t>
            </a:r>
            <a:r>
              <a:rPr lang="de-DE" baseline="0" dirty="0"/>
              <a:t> </a:t>
            </a:r>
            <a:r>
              <a:rPr lang="de-DE" baseline="0" dirty="0" err="1"/>
              <a:t>technological</a:t>
            </a:r>
            <a:r>
              <a:rPr lang="de-DE" baseline="0" dirty="0"/>
              <a:t> </a:t>
            </a:r>
            <a:r>
              <a:rPr lang="de-DE" baseline="0" dirty="0" err="1"/>
              <a:t>flexibilities</a:t>
            </a:r>
            <a:r>
              <a:rPr lang="de-DE" baseline="0" dirty="0"/>
              <a:t>,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well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demand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design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</a:t>
            </a:r>
            <a:r>
              <a:rPr lang="de-DE" baseline="0" dirty="0" err="1"/>
              <a:t>efficiency</a:t>
            </a:r>
            <a:r>
              <a:rPr lang="de-DE" baseline="0" dirty="0"/>
              <a:t>. </a:t>
            </a:r>
            <a:r>
              <a:rPr lang="de-DE" baseline="0" dirty="0" err="1"/>
              <a:t>Now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 time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possible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community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currently</a:t>
            </a:r>
            <a:r>
              <a:rPr lang="de-DE" baseline="0" dirty="0"/>
              <a:t> </a:t>
            </a:r>
            <a:r>
              <a:rPr lang="de-DE" baseline="0" dirty="0" err="1"/>
              <a:t>re-achritecting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anyways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569" name="Google Shape;1569;g60be7dcf1c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60be7dcf1c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theoretical</a:t>
            </a:r>
            <a:r>
              <a:rPr lang="de-DE" baseline="0" dirty="0"/>
              <a:t> </a:t>
            </a:r>
            <a:r>
              <a:rPr lang="de-DE" baseline="0" dirty="0" err="1"/>
              <a:t>foundations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such </a:t>
            </a:r>
            <a:r>
              <a:rPr lang="de-DE" baseline="0" dirty="0" err="1"/>
              <a:t>demand</a:t>
            </a:r>
            <a:r>
              <a:rPr lang="de-DE" baseline="0" dirty="0"/>
              <a:t>-aware </a:t>
            </a:r>
            <a:r>
              <a:rPr lang="de-DE" baseline="0" dirty="0" err="1"/>
              <a:t>networks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a </a:t>
            </a:r>
            <a:r>
              <a:rPr lang="de-DE" baseline="0" dirty="0" err="1"/>
              <a:t>framework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comes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provable</a:t>
            </a:r>
            <a:r>
              <a:rPr lang="de-DE" baseline="0" dirty="0"/>
              <a:t> </a:t>
            </a:r>
            <a:r>
              <a:rPr lang="de-DE" baseline="0" dirty="0" err="1"/>
              <a:t>guarantees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569" name="Google Shape;1569;g60be7dcf1c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34217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60be7dcf1c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assumes</a:t>
            </a:r>
            <a:r>
              <a:rPr lang="de-DE" dirty="0"/>
              <a:t> an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position</a:t>
            </a:r>
            <a:r>
              <a:rPr lang="de-DE" baseline="0" dirty="0"/>
              <a:t>: </a:t>
            </a:r>
            <a:r>
              <a:rPr lang="de-DE" baseline="0" dirty="0" err="1"/>
              <a:t>today</a:t>
            </a:r>
            <a:r>
              <a:rPr lang="de-DE" baseline="0" dirty="0"/>
              <a:t>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e.g., in </a:t>
            </a:r>
            <a:r>
              <a:rPr lang="de-DE" baseline="0" dirty="0" err="1"/>
              <a:t>algorithmic</a:t>
            </a:r>
            <a:r>
              <a:rPr lang="de-DE" baseline="0" dirty="0"/>
              <a:t> </a:t>
            </a:r>
            <a:r>
              <a:rPr lang="de-DE" baseline="0" dirty="0" err="1"/>
              <a:t>trading</a:t>
            </a:r>
            <a:r>
              <a:rPr lang="de-DE" baseline="0" dirty="0"/>
              <a:t>, </a:t>
            </a:r>
            <a:r>
              <a:rPr lang="de-DE" baseline="0" dirty="0" err="1"/>
              <a:t>recommender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neural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course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These </a:t>
            </a:r>
            <a:r>
              <a:rPr lang="de-DE" baseline="0" dirty="0" err="1"/>
              <a:t>systems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in </a:t>
            </a:r>
            <a:r>
              <a:rPr lang="de-DE" baseline="0" dirty="0" err="1"/>
              <a:t>software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contrast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aim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build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 in </a:t>
            </a:r>
            <a:r>
              <a:rPr lang="de-DE" baseline="0" dirty="0" err="1"/>
              <a:t>hardware</a:t>
            </a:r>
            <a:r>
              <a:rPr lang="de-DE" baseline="0" dirty="0"/>
              <a:t>,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physical</a:t>
            </a:r>
            <a:r>
              <a:rPr lang="de-DE" baseline="0" dirty="0"/>
              <a:t> </a:t>
            </a:r>
            <a:r>
              <a:rPr lang="de-DE" baseline="0" dirty="0" err="1"/>
              <a:t>layer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27" name="Google Shape;1627;g60be7dcf1c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60be7dcf1c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in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end,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insights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entropy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demand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serve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a </a:t>
            </a:r>
            <a:r>
              <a:rPr lang="de-DE" baseline="0" dirty="0" err="1"/>
              <a:t>useful</a:t>
            </a:r>
            <a:r>
              <a:rPr lang="de-DE" baseline="0" dirty="0"/>
              <a:t> </a:t>
            </a:r>
            <a:r>
              <a:rPr lang="de-DE" baseline="0" dirty="0" err="1"/>
              <a:t>metric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796" name="Google Shape;1796;g60be7dcf1c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60be7dcf1c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exploit</a:t>
            </a:r>
            <a:r>
              <a:rPr lang="de-DE" baseline="0" dirty="0"/>
              <a:t> a </a:t>
            </a:r>
            <a:r>
              <a:rPr lang="de-DE" baseline="0" dirty="0" err="1"/>
              <a:t>connection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datastructures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know</a:t>
            </a:r>
            <a:r>
              <a:rPr lang="de-DE" baseline="0" dirty="0"/>
              <a:t> </a:t>
            </a:r>
            <a:r>
              <a:rPr lang="de-DE" baseline="0" dirty="0" err="1"/>
              <a:t>today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an </a:t>
            </a:r>
            <a:r>
              <a:rPr lang="de-DE" baseline="0" dirty="0" err="1"/>
              <a:t>access</a:t>
            </a:r>
            <a:r>
              <a:rPr lang="de-DE" baseline="0" dirty="0"/>
              <a:t> </a:t>
            </a:r>
            <a:r>
              <a:rPr lang="de-DE" baseline="0" dirty="0" err="1"/>
              <a:t>pattern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datastructure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access</a:t>
            </a:r>
            <a:r>
              <a:rPr lang="de-DE" baseline="0" dirty="0"/>
              <a:t> </a:t>
            </a:r>
            <a:r>
              <a:rPr lang="de-DE" baseline="0" dirty="0" err="1"/>
              <a:t>cost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make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datastructure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demand</a:t>
            </a:r>
            <a:r>
              <a:rPr lang="de-DE" baseline="0" dirty="0"/>
              <a:t>-aware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4" name="Google Shape;1804;g60be7dcf1c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60be7dcf1c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 also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coding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way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04" name="Google Shape;1804;g60be7dcf1c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04537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60be7dcf1c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research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investigate</a:t>
            </a:r>
            <a:r>
              <a:rPr lang="de-DE" baseline="0" dirty="0"/>
              <a:t> </a:t>
            </a:r>
            <a:r>
              <a:rPr lang="de-DE" baseline="0" dirty="0" err="1"/>
              <a:t>whether</a:t>
            </a:r>
            <a:r>
              <a:rPr lang="de-DE" baseline="0" dirty="0"/>
              <a:t> </a:t>
            </a:r>
            <a:r>
              <a:rPr lang="de-DE" baseline="0" dirty="0" err="1"/>
              <a:t>similar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obtained</a:t>
            </a:r>
            <a:r>
              <a:rPr lang="de-DE" baseline="0" dirty="0"/>
              <a:t> in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well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04" name="Google Shape;1804;g60be7dcf1c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51272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60be7dcf1c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than</a:t>
            </a:r>
            <a:r>
              <a:rPr lang="de-DE" baseline="0" dirty="0"/>
              <a:t> an </a:t>
            </a:r>
            <a:r>
              <a:rPr lang="de-DE" baseline="0" dirty="0" err="1"/>
              <a:t>analogy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04" name="Google Shape;1804;g60be7dcf1c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7479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60be7dcf1c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Actually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results</a:t>
            </a:r>
            <a:r>
              <a:rPr lang="de-DE" baseline="0" dirty="0"/>
              <a:t> on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exploit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coding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datastructures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design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match</a:t>
            </a:r>
            <a:r>
              <a:rPr lang="de-DE" baseline="0" dirty="0"/>
              <a:t>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lower</a:t>
            </a:r>
            <a:r>
              <a:rPr lang="de-DE" baseline="0" dirty="0"/>
              <a:t> </a:t>
            </a:r>
            <a:r>
              <a:rPr lang="de-DE" baseline="0" dirty="0" err="1"/>
              <a:t>bounds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asymptotically</a:t>
            </a:r>
            <a:r>
              <a:rPr lang="de-DE" baseline="0" dirty="0"/>
              <a:t> optimal.</a:t>
            </a:r>
            <a:endParaRPr dirty="0"/>
          </a:p>
        </p:txBody>
      </p:sp>
      <p:sp>
        <p:nvSpPr>
          <p:cNvPr id="1804" name="Google Shape;1804;g60be7dcf1c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5268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92425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0be7dcf1c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annoying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companies</a:t>
            </a:r>
            <a:r>
              <a:rPr lang="de-DE" baseline="0" dirty="0"/>
              <a:t>,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introduces</a:t>
            </a:r>
            <a:r>
              <a:rPr lang="de-DE" baseline="0" dirty="0"/>
              <a:t> a </a:t>
            </a:r>
            <a:r>
              <a:rPr lang="de-DE" baseline="0" dirty="0" err="1"/>
              <a:t>great</a:t>
            </a:r>
            <a:r>
              <a:rPr lang="de-DE" baseline="0" dirty="0"/>
              <a:t> </a:t>
            </a:r>
            <a:r>
              <a:rPr lang="de-DE" baseline="0" dirty="0" err="1"/>
              <a:t>opportunity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researchers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270" name="Google Shape;1270;g60be7dcf1c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97821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02129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81842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68519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26868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26663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15054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93862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302463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601073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0177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60be7dcf1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 route </a:t>
            </a:r>
            <a:r>
              <a:rPr lang="de-DE" dirty="0" err="1"/>
              <a:t>cause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inefficiency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related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interconnect</a:t>
            </a:r>
            <a:r>
              <a:rPr lang="de-DE" baseline="0" dirty="0"/>
              <a:t>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285" name="Google Shape;1285;g60be7dcf1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76889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35410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160029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377403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525334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39393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387030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70464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903015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7225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60be7dcf1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Today,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toplogies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datacenters</a:t>
            </a:r>
            <a:r>
              <a:rPr lang="de-DE" dirty="0"/>
              <a:t>,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all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fixed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oblivious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demand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294" name="Google Shape;1294;g60be7dcf1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836180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937150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731399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5702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45278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582615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148341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304891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052797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32948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like</a:t>
            </a:r>
            <a:r>
              <a:rPr lang="de-DE" baseline="0" dirty="0"/>
              <a:t> a </a:t>
            </a:r>
            <a:r>
              <a:rPr lang="de-DE" baseline="0" dirty="0" err="1"/>
              <a:t>highway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ignores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actual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: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frustrating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would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better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lanes</a:t>
            </a:r>
            <a:r>
              <a:rPr lang="de-DE" baseline="0" dirty="0"/>
              <a:t> </a:t>
            </a:r>
            <a:r>
              <a:rPr lang="de-DE" baseline="0" dirty="0" err="1"/>
              <a:t>could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well</a:t>
            </a:r>
            <a:r>
              <a:rPr lang="de-DE" baseline="0" dirty="0"/>
              <a:t>.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maybe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evening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way</a:t>
            </a:r>
            <a:r>
              <a:rPr lang="de-DE" baseline="0" dirty="0"/>
              <a:t> </a:t>
            </a:r>
            <a:r>
              <a:rPr lang="de-DE" baseline="0" dirty="0" err="1"/>
              <a:t>round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690535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54626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4739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38938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687518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603605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626238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595249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throughput = theta factor we multiply demand =&gt; scale it down so we can send it over topology: throughput of a matrix on a given topology. for each demand we have a factor.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matrix is saturated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permutation matrix: is worst case for expander (pay much bandwidth tax), also worst for </a:t>
            </a:r>
            <a:r>
              <a:rPr lang="en-US" sz="1200" dirty="0" err="1">
                <a:solidFill>
                  <a:srgbClr val="FF0000"/>
                </a:solidFill>
              </a:rPr>
              <a:t>RotorNet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for </a:t>
            </a:r>
            <a:r>
              <a:rPr lang="en-US" sz="1200" dirty="0" err="1">
                <a:solidFill>
                  <a:srgbClr val="FF0000"/>
                </a:solidFill>
              </a:rPr>
              <a:t>demandaware</a:t>
            </a:r>
            <a:r>
              <a:rPr lang="en-US" sz="1200" dirty="0">
                <a:solidFill>
                  <a:srgbClr val="FF0000"/>
                </a:solidFill>
              </a:rPr>
              <a:t> it is the best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this is the worst case but what about real traffic?</a:t>
            </a:r>
          </a:p>
          <a:p>
            <a:r>
              <a:rPr lang="en-US" sz="1200" dirty="0">
                <a:solidFill>
                  <a:srgbClr val="FF0000"/>
                </a:solidFill>
              </a:rPr>
              <a:t>depends on specific parameter of datamining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IL" sz="1200" dirty="0">
                <a:solidFill>
                  <a:srgbClr val="FF0000"/>
                </a:solidFill>
              </a:rPr>
              <a:t> note</a:t>
            </a: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291141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0be7dcf1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the methodology of finding throughput via demand completion time? When we know demand-completion time we can bound the throughput. Simpler to compute completion time, because can account for </a:t>
            </a:r>
            <a:r>
              <a:rPr lang="en-US" dirty="0" err="1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watiting</a:t>
            </a:r>
            <a:r>
              <a:rPr lang="en-US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/ tax easier, </a:t>
            </a:r>
            <a:endParaRPr lang="en-US" dirty="0">
              <a:solidFill>
                <a:srgbClr val="3F3F3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g60be7dcf1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5213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60be7dcf1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should</a:t>
            </a:r>
            <a:r>
              <a:rPr lang="de-DE" baseline="0" dirty="0"/>
              <a:t> </a:t>
            </a:r>
            <a:r>
              <a:rPr lang="de-DE" baseline="0" dirty="0" err="1"/>
              <a:t>become</a:t>
            </a:r>
            <a:r>
              <a:rPr lang="de-DE" baseline="0" dirty="0"/>
              <a:t> flexible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demand</a:t>
            </a:r>
            <a:r>
              <a:rPr lang="de-DE" baseline="0" dirty="0"/>
              <a:t>-aware.</a:t>
            </a:r>
            <a:endParaRPr dirty="0"/>
          </a:p>
        </p:txBody>
      </p:sp>
      <p:sp>
        <p:nvSpPr>
          <p:cNvPr id="1318" name="Google Shape;1318;g60be7dcf1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60be7dcf1c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3" name="Google Shape;1763;g60be7dcf1c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947776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60be7dcf1c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Over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years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on flexible </a:t>
            </a:r>
            <a:r>
              <a:rPr lang="de-DE" dirty="0" err="1"/>
              <a:t>routing</a:t>
            </a:r>
            <a:r>
              <a:rPr lang="de-DE" dirty="0"/>
              <a:t> (</a:t>
            </a:r>
            <a:r>
              <a:rPr lang="de-DE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SDN) </a:t>
            </a:r>
            <a:r>
              <a:rPr lang="de-DE" baseline="0" dirty="0" err="1"/>
              <a:t>and</a:t>
            </a:r>
            <a:r>
              <a:rPr lang="de-DE" baseline="0" dirty="0"/>
              <a:t> flexible </a:t>
            </a:r>
            <a:r>
              <a:rPr lang="de-DE" baseline="0" dirty="0" err="1"/>
              <a:t>resource</a:t>
            </a:r>
            <a:r>
              <a:rPr lang="de-DE" baseline="0" dirty="0"/>
              <a:t> </a:t>
            </a:r>
            <a:r>
              <a:rPr lang="de-DE" baseline="0" dirty="0" err="1"/>
              <a:t>allocation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service</a:t>
            </a:r>
            <a:r>
              <a:rPr lang="de-DE" baseline="0" dirty="0"/>
              <a:t> </a:t>
            </a:r>
            <a:r>
              <a:rPr lang="de-DE" baseline="0" dirty="0" err="1"/>
              <a:t>embedding</a:t>
            </a:r>
            <a:r>
              <a:rPr lang="de-DE" baseline="0" dirty="0"/>
              <a:t> (</a:t>
            </a:r>
            <a:r>
              <a:rPr lang="de-DE" baseline="0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virtualization</a:t>
            </a:r>
            <a:r>
              <a:rPr lang="de-DE" baseline="0" dirty="0"/>
              <a:t>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tackle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physical</a:t>
            </a:r>
            <a:r>
              <a:rPr lang="de-DE" baseline="0" dirty="0"/>
              <a:t> </a:t>
            </a:r>
            <a:r>
              <a:rPr lang="de-DE" baseline="0" dirty="0" err="1"/>
              <a:t>layer</a:t>
            </a:r>
            <a:r>
              <a:rPr lang="de-DE" baseline="0" dirty="0"/>
              <a:t>, </a:t>
            </a:r>
            <a:r>
              <a:rPr lang="de-DE" baseline="0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emerging</a:t>
            </a:r>
            <a:r>
              <a:rPr lang="de-DE" baseline="0" dirty="0"/>
              <a:t> </a:t>
            </a:r>
            <a:r>
              <a:rPr lang="de-DE" baseline="0" dirty="0" err="1"/>
              <a:t>optical</a:t>
            </a:r>
            <a:r>
              <a:rPr lang="de-DE" baseline="0" dirty="0"/>
              <a:t> </a:t>
            </a:r>
            <a:r>
              <a:rPr lang="de-DE" baseline="0" dirty="0" err="1"/>
              <a:t>technologies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924" name="Google Shape;1924;g60be7dcf1c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403993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60be7dcf1c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 potential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1763" name="Google Shape;1763;g60be7dcf1c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256640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60be7dcf1c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Over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years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on flexible </a:t>
            </a:r>
            <a:r>
              <a:rPr lang="de-DE" dirty="0" err="1"/>
              <a:t>routing</a:t>
            </a:r>
            <a:r>
              <a:rPr lang="de-DE" dirty="0"/>
              <a:t> (</a:t>
            </a:r>
            <a:r>
              <a:rPr lang="de-DE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SDN) </a:t>
            </a:r>
            <a:r>
              <a:rPr lang="de-DE" baseline="0" dirty="0" err="1"/>
              <a:t>and</a:t>
            </a:r>
            <a:r>
              <a:rPr lang="de-DE" baseline="0" dirty="0"/>
              <a:t> flexible </a:t>
            </a:r>
            <a:r>
              <a:rPr lang="de-DE" baseline="0" dirty="0" err="1"/>
              <a:t>resource</a:t>
            </a:r>
            <a:r>
              <a:rPr lang="de-DE" baseline="0" dirty="0"/>
              <a:t> </a:t>
            </a:r>
            <a:r>
              <a:rPr lang="de-DE" baseline="0" dirty="0" err="1"/>
              <a:t>allocation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service</a:t>
            </a:r>
            <a:r>
              <a:rPr lang="de-DE" baseline="0" dirty="0"/>
              <a:t> </a:t>
            </a:r>
            <a:r>
              <a:rPr lang="de-DE" baseline="0" dirty="0" err="1"/>
              <a:t>embedding</a:t>
            </a:r>
            <a:r>
              <a:rPr lang="de-DE" baseline="0" dirty="0"/>
              <a:t> (</a:t>
            </a:r>
            <a:r>
              <a:rPr lang="de-DE" baseline="0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virtualization</a:t>
            </a:r>
            <a:r>
              <a:rPr lang="de-DE" baseline="0" dirty="0"/>
              <a:t>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tackle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physical</a:t>
            </a:r>
            <a:r>
              <a:rPr lang="de-DE" baseline="0" dirty="0"/>
              <a:t> </a:t>
            </a:r>
            <a:r>
              <a:rPr lang="de-DE" baseline="0" dirty="0" err="1"/>
              <a:t>layer</a:t>
            </a:r>
            <a:r>
              <a:rPr lang="de-DE" baseline="0" dirty="0"/>
              <a:t>, </a:t>
            </a:r>
            <a:r>
              <a:rPr lang="de-DE" baseline="0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emerging</a:t>
            </a:r>
            <a:r>
              <a:rPr lang="de-DE" baseline="0" dirty="0"/>
              <a:t> </a:t>
            </a:r>
            <a:r>
              <a:rPr lang="de-DE" baseline="0" dirty="0" err="1"/>
              <a:t>optical</a:t>
            </a:r>
            <a:r>
              <a:rPr lang="de-DE" baseline="0" dirty="0"/>
              <a:t> </a:t>
            </a:r>
            <a:r>
              <a:rPr lang="de-DE" baseline="0" dirty="0" err="1"/>
              <a:t>technologies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924" name="Google Shape;1924;g60be7dcf1c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142152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60be7dcf1c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Over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years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on flexible </a:t>
            </a:r>
            <a:r>
              <a:rPr lang="de-DE" dirty="0" err="1"/>
              <a:t>routing</a:t>
            </a:r>
            <a:r>
              <a:rPr lang="de-DE" dirty="0"/>
              <a:t> (</a:t>
            </a:r>
            <a:r>
              <a:rPr lang="de-DE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SDN) </a:t>
            </a:r>
            <a:r>
              <a:rPr lang="de-DE" baseline="0" dirty="0" err="1"/>
              <a:t>and</a:t>
            </a:r>
            <a:r>
              <a:rPr lang="de-DE" baseline="0" dirty="0"/>
              <a:t> flexible </a:t>
            </a:r>
            <a:r>
              <a:rPr lang="de-DE" baseline="0" dirty="0" err="1"/>
              <a:t>resource</a:t>
            </a:r>
            <a:r>
              <a:rPr lang="de-DE" baseline="0" dirty="0"/>
              <a:t> </a:t>
            </a:r>
            <a:r>
              <a:rPr lang="de-DE" baseline="0" dirty="0" err="1"/>
              <a:t>allocation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service</a:t>
            </a:r>
            <a:r>
              <a:rPr lang="de-DE" baseline="0" dirty="0"/>
              <a:t> </a:t>
            </a:r>
            <a:r>
              <a:rPr lang="de-DE" baseline="0" dirty="0" err="1"/>
              <a:t>embedding</a:t>
            </a:r>
            <a:r>
              <a:rPr lang="de-DE" baseline="0" dirty="0"/>
              <a:t> (</a:t>
            </a:r>
            <a:r>
              <a:rPr lang="de-DE" baseline="0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virtualization</a:t>
            </a:r>
            <a:r>
              <a:rPr lang="de-DE" baseline="0" dirty="0"/>
              <a:t>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tackle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physical</a:t>
            </a:r>
            <a:r>
              <a:rPr lang="de-DE" baseline="0" dirty="0"/>
              <a:t> </a:t>
            </a:r>
            <a:r>
              <a:rPr lang="de-DE" baseline="0" dirty="0" err="1"/>
              <a:t>layer</a:t>
            </a:r>
            <a:r>
              <a:rPr lang="de-DE" baseline="0" dirty="0"/>
              <a:t>, </a:t>
            </a:r>
            <a:r>
              <a:rPr lang="de-DE" baseline="0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emerging</a:t>
            </a:r>
            <a:r>
              <a:rPr lang="de-DE" baseline="0" dirty="0"/>
              <a:t> </a:t>
            </a:r>
            <a:r>
              <a:rPr lang="de-DE" baseline="0" dirty="0" err="1"/>
              <a:t>optical</a:t>
            </a:r>
            <a:r>
              <a:rPr lang="de-DE" baseline="0" dirty="0"/>
              <a:t> </a:t>
            </a:r>
            <a:r>
              <a:rPr lang="de-DE" baseline="0" dirty="0" err="1"/>
              <a:t>technologies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924" name="Google Shape;1924;g60be7dcf1c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70219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60be7dcf1c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Over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years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on flexible </a:t>
            </a:r>
            <a:r>
              <a:rPr lang="de-DE" dirty="0" err="1"/>
              <a:t>routing</a:t>
            </a:r>
            <a:r>
              <a:rPr lang="de-DE" dirty="0"/>
              <a:t> (</a:t>
            </a:r>
            <a:r>
              <a:rPr lang="de-DE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SDN) </a:t>
            </a:r>
            <a:r>
              <a:rPr lang="de-DE" baseline="0" dirty="0" err="1"/>
              <a:t>and</a:t>
            </a:r>
            <a:r>
              <a:rPr lang="de-DE" baseline="0" dirty="0"/>
              <a:t> flexible </a:t>
            </a:r>
            <a:r>
              <a:rPr lang="de-DE" baseline="0" dirty="0" err="1"/>
              <a:t>resource</a:t>
            </a:r>
            <a:r>
              <a:rPr lang="de-DE" baseline="0" dirty="0"/>
              <a:t> </a:t>
            </a:r>
            <a:r>
              <a:rPr lang="de-DE" baseline="0" dirty="0" err="1"/>
              <a:t>allocation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service</a:t>
            </a:r>
            <a:r>
              <a:rPr lang="de-DE" baseline="0" dirty="0"/>
              <a:t> </a:t>
            </a:r>
            <a:r>
              <a:rPr lang="de-DE" baseline="0" dirty="0" err="1"/>
              <a:t>embedding</a:t>
            </a:r>
            <a:r>
              <a:rPr lang="de-DE" baseline="0" dirty="0"/>
              <a:t> (</a:t>
            </a:r>
            <a:r>
              <a:rPr lang="de-DE" baseline="0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virtualization</a:t>
            </a:r>
            <a:r>
              <a:rPr lang="de-DE" baseline="0" dirty="0"/>
              <a:t>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tackle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physical</a:t>
            </a:r>
            <a:r>
              <a:rPr lang="de-DE" baseline="0" dirty="0"/>
              <a:t> </a:t>
            </a:r>
            <a:r>
              <a:rPr lang="de-DE" baseline="0" dirty="0" err="1"/>
              <a:t>layer</a:t>
            </a:r>
            <a:r>
              <a:rPr lang="de-DE" baseline="0" dirty="0"/>
              <a:t>, </a:t>
            </a:r>
            <a:r>
              <a:rPr lang="de-DE" baseline="0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emerging</a:t>
            </a:r>
            <a:r>
              <a:rPr lang="de-DE" baseline="0" dirty="0"/>
              <a:t> </a:t>
            </a:r>
            <a:r>
              <a:rPr lang="de-DE" baseline="0" dirty="0" err="1"/>
              <a:t>optical</a:t>
            </a:r>
            <a:r>
              <a:rPr lang="de-DE" baseline="0" dirty="0"/>
              <a:t> </a:t>
            </a:r>
            <a:r>
              <a:rPr lang="de-DE" baseline="0" dirty="0" err="1"/>
              <a:t>technologies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924" name="Google Shape;1924;g60be7dcf1c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029572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60be7dcf1c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Over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years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on flexible </a:t>
            </a:r>
            <a:r>
              <a:rPr lang="de-DE" dirty="0" err="1"/>
              <a:t>routing</a:t>
            </a:r>
            <a:r>
              <a:rPr lang="de-DE" dirty="0"/>
              <a:t> (</a:t>
            </a:r>
            <a:r>
              <a:rPr lang="de-DE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SDN) </a:t>
            </a:r>
            <a:r>
              <a:rPr lang="de-DE" baseline="0" dirty="0" err="1"/>
              <a:t>and</a:t>
            </a:r>
            <a:r>
              <a:rPr lang="de-DE" baseline="0" dirty="0"/>
              <a:t> flexible </a:t>
            </a:r>
            <a:r>
              <a:rPr lang="de-DE" baseline="0" dirty="0" err="1"/>
              <a:t>resource</a:t>
            </a:r>
            <a:r>
              <a:rPr lang="de-DE" baseline="0" dirty="0"/>
              <a:t> </a:t>
            </a:r>
            <a:r>
              <a:rPr lang="de-DE" baseline="0" dirty="0" err="1"/>
              <a:t>allocation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service</a:t>
            </a:r>
            <a:r>
              <a:rPr lang="de-DE" baseline="0" dirty="0"/>
              <a:t> </a:t>
            </a:r>
            <a:r>
              <a:rPr lang="de-DE" baseline="0" dirty="0" err="1"/>
              <a:t>embedding</a:t>
            </a:r>
            <a:r>
              <a:rPr lang="de-DE" baseline="0" dirty="0"/>
              <a:t> (</a:t>
            </a:r>
            <a:r>
              <a:rPr lang="de-DE" baseline="0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virtualization</a:t>
            </a:r>
            <a:r>
              <a:rPr lang="de-DE" baseline="0" dirty="0"/>
              <a:t>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tackle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physical</a:t>
            </a:r>
            <a:r>
              <a:rPr lang="de-DE" baseline="0" dirty="0"/>
              <a:t> </a:t>
            </a:r>
            <a:r>
              <a:rPr lang="de-DE" baseline="0" dirty="0" err="1"/>
              <a:t>layer</a:t>
            </a:r>
            <a:r>
              <a:rPr lang="de-DE" baseline="0" dirty="0"/>
              <a:t>, </a:t>
            </a:r>
            <a:r>
              <a:rPr lang="de-DE" baseline="0" dirty="0" err="1"/>
              <a:t>enabled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emerging</a:t>
            </a:r>
            <a:r>
              <a:rPr lang="de-DE" baseline="0" dirty="0"/>
              <a:t> </a:t>
            </a:r>
            <a:r>
              <a:rPr lang="de-DE" baseline="0" dirty="0" err="1"/>
              <a:t>optical</a:t>
            </a:r>
            <a:r>
              <a:rPr lang="de-DE" baseline="0" dirty="0"/>
              <a:t> </a:t>
            </a:r>
            <a:r>
              <a:rPr lang="de-DE" baseline="0" dirty="0" err="1"/>
              <a:t>technologies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924" name="Google Shape;1924;g60be7dcf1c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629668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60be7dcf1c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baseline="0" dirty="0"/>
              <a:t> in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A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most</a:t>
            </a:r>
            <a:r>
              <a:rPr lang="de-DE" baseline="0" dirty="0"/>
              <a:t> </a:t>
            </a:r>
            <a:r>
              <a:rPr lang="de-DE" baseline="0" dirty="0" err="1"/>
              <a:t>basic</a:t>
            </a:r>
            <a:r>
              <a:rPr lang="de-DE" baseline="0" dirty="0"/>
              <a:t> </a:t>
            </a:r>
            <a:r>
              <a:rPr lang="de-DE" baseline="0" dirty="0" err="1"/>
              <a:t>question</a:t>
            </a:r>
            <a:r>
              <a:rPr lang="de-DE" baseline="0" dirty="0"/>
              <a:t> </a:t>
            </a:r>
            <a:r>
              <a:rPr lang="de-DE" baseline="0" dirty="0" err="1"/>
              <a:t>regards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quantify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demand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54" name="Google Shape;1654;g60be7dcf1c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242778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0be7dcf1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information-theoretic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provide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insights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As a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iterative </a:t>
            </a:r>
            <a:r>
              <a:rPr lang="de-DE" baseline="0" dirty="0" err="1"/>
              <a:t>randomization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compression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identify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dimensions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The </a:t>
            </a:r>
            <a:r>
              <a:rPr lang="de-DE" baseline="0" dirty="0" err="1"/>
              <a:t>resulting</a:t>
            </a:r>
            <a:r>
              <a:rPr lang="de-DE" baseline="0" dirty="0"/>
              <a:t> </a:t>
            </a:r>
            <a:r>
              <a:rPr lang="de-DE" baseline="0" dirty="0" err="1"/>
              <a:t>complexity</a:t>
            </a:r>
            <a:r>
              <a:rPr lang="de-DE" baseline="0" dirty="0"/>
              <a:t> </a:t>
            </a:r>
            <a:r>
              <a:rPr lang="de-DE" baseline="0" dirty="0" err="1"/>
              <a:t>map</a:t>
            </a:r>
            <a:r>
              <a:rPr lang="de-DE" baseline="0" dirty="0"/>
              <a:t> </a:t>
            </a:r>
            <a:r>
              <a:rPr lang="de-DE" baseline="0" dirty="0" err="1"/>
              <a:t>looks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: On </a:t>
            </a:r>
            <a:r>
              <a:rPr lang="de-DE" baseline="0" dirty="0" err="1"/>
              <a:t>the</a:t>
            </a:r>
            <a:r>
              <a:rPr lang="de-DE" baseline="0" dirty="0"/>
              <a:t> x-</a:t>
            </a:r>
            <a:r>
              <a:rPr lang="de-DE" baseline="0" dirty="0" err="1"/>
              <a:t>axis</a:t>
            </a:r>
            <a:r>
              <a:rPr lang="de-DE" baseline="0" dirty="0"/>
              <a:t>,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temporal </a:t>
            </a:r>
            <a:r>
              <a:rPr lang="de-DE" baseline="0" dirty="0" err="1"/>
              <a:t>complexity</a:t>
            </a:r>
            <a:r>
              <a:rPr lang="de-DE" baseline="0" dirty="0"/>
              <a:t>, on </a:t>
            </a:r>
            <a:r>
              <a:rPr lang="de-DE" baseline="0" dirty="0" err="1"/>
              <a:t>the</a:t>
            </a:r>
            <a:r>
              <a:rPr lang="de-DE" baseline="0" dirty="0"/>
              <a:t> y-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non-temporal. </a:t>
            </a:r>
            <a:r>
              <a:rPr lang="de-DE" baseline="0" dirty="0" err="1"/>
              <a:t>Workloads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end </a:t>
            </a:r>
            <a:r>
              <a:rPr lang="de-DE" baseline="0" dirty="0" err="1"/>
              <a:t>up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upper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80" name="Google Shape;1680;g60be7dcf1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8186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0be7dcf1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information-theoretic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provide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insights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As a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iterative </a:t>
            </a:r>
            <a:r>
              <a:rPr lang="de-DE" baseline="0" dirty="0" err="1"/>
              <a:t>randomization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compression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identify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dimensions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The </a:t>
            </a:r>
            <a:r>
              <a:rPr lang="de-DE" baseline="0" dirty="0" err="1"/>
              <a:t>resulting</a:t>
            </a:r>
            <a:r>
              <a:rPr lang="de-DE" baseline="0" dirty="0"/>
              <a:t> </a:t>
            </a:r>
            <a:r>
              <a:rPr lang="de-DE" baseline="0" dirty="0" err="1"/>
              <a:t>complexity</a:t>
            </a:r>
            <a:r>
              <a:rPr lang="de-DE" baseline="0" dirty="0"/>
              <a:t> </a:t>
            </a:r>
            <a:r>
              <a:rPr lang="de-DE" baseline="0" dirty="0" err="1"/>
              <a:t>map</a:t>
            </a:r>
            <a:r>
              <a:rPr lang="de-DE" baseline="0" dirty="0"/>
              <a:t> </a:t>
            </a:r>
            <a:r>
              <a:rPr lang="de-DE" baseline="0" dirty="0" err="1"/>
              <a:t>looks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: On </a:t>
            </a:r>
            <a:r>
              <a:rPr lang="de-DE" baseline="0" dirty="0" err="1"/>
              <a:t>the</a:t>
            </a:r>
            <a:r>
              <a:rPr lang="de-DE" baseline="0" dirty="0"/>
              <a:t> x-</a:t>
            </a:r>
            <a:r>
              <a:rPr lang="de-DE" baseline="0" dirty="0" err="1"/>
              <a:t>axis</a:t>
            </a:r>
            <a:r>
              <a:rPr lang="de-DE" baseline="0" dirty="0"/>
              <a:t>,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temporal </a:t>
            </a:r>
            <a:r>
              <a:rPr lang="de-DE" baseline="0" dirty="0" err="1"/>
              <a:t>complexity</a:t>
            </a:r>
            <a:r>
              <a:rPr lang="de-DE" baseline="0" dirty="0"/>
              <a:t>, on </a:t>
            </a:r>
            <a:r>
              <a:rPr lang="de-DE" baseline="0" dirty="0" err="1"/>
              <a:t>the</a:t>
            </a:r>
            <a:r>
              <a:rPr lang="de-DE" baseline="0" dirty="0"/>
              <a:t> y-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non-temporal. </a:t>
            </a:r>
            <a:r>
              <a:rPr lang="de-DE" baseline="0" dirty="0" err="1"/>
              <a:t>Workloads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end </a:t>
            </a:r>
            <a:r>
              <a:rPr lang="de-DE" baseline="0" dirty="0" err="1"/>
              <a:t>up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upper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80" name="Google Shape;1680;g60be7dcf1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846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60be7dcf1c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e.g.,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mirrors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1327" name="Google Shape;1327;g60be7dcf1c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0be7dcf1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information-theoretic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provide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insights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As a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iterative </a:t>
            </a:r>
            <a:r>
              <a:rPr lang="de-DE" baseline="0" dirty="0" err="1"/>
              <a:t>randomization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compression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identify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dimensions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The </a:t>
            </a:r>
            <a:r>
              <a:rPr lang="de-DE" baseline="0" dirty="0" err="1"/>
              <a:t>resulting</a:t>
            </a:r>
            <a:r>
              <a:rPr lang="de-DE" baseline="0" dirty="0"/>
              <a:t> </a:t>
            </a:r>
            <a:r>
              <a:rPr lang="de-DE" baseline="0" dirty="0" err="1"/>
              <a:t>complexity</a:t>
            </a:r>
            <a:r>
              <a:rPr lang="de-DE" baseline="0" dirty="0"/>
              <a:t> </a:t>
            </a:r>
            <a:r>
              <a:rPr lang="de-DE" baseline="0" dirty="0" err="1"/>
              <a:t>map</a:t>
            </a:r>
            <a:r>
              <a:rPr lang="de-DE" baseline="0" dirty="0"/>
              <a:t> </a:t>
            </a:r>
            <a:r>
              <a:rPr lang="de-DE" baseline="0" dirty="0" err="1"/>
              <a:t>looks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: On </a:t>
            </a:r>
            <a:r>
              <a:rPr lang="de-DE" baseline="0" dirty="0" err="1"/>
              <a:t>the</a:t>
            </a:r>
            <a:r>
              <a:rPr lang="de-DE" baseline="0" dirty="0"/>
              <a:t> x-</a:t>
            </a:r>
            <a:r>
              <a:rPr lang="de-DE" baseline="0" dirty="0" err="1"/>
              <a:t>axis</a:t>
            </a:r>
            <a:r>
              <a:rPr lang="de-DE" baseline="0" dirty="0"/>
              <a:t>,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temporal </a:t>
            </a:r>
            <a:r>
              <a:rPr lang="de-DE" baseline="0" dirty="0" err="1"/>
              <a:t>complexity</a:t>
            </a:r>
            <a:r>
              <a:rPr lang="de-DE" baseline="0" dirty="0"/>
              <a:t>, on </a:t>
            </a:r>
            <a:r>
              <a:rPr lang="de-DE" baseline="0" dirty="0" err="1"/>
              <a:t>the</a:t>
            </a:r>
            <a:r>
              <a:rPr lang="de-DE" baseline="0" dirty="0"/>
              <a:t> y-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non-temporal. </a:t>
            </a:r>
            <a:r>
              <a:rPr lang="de-DE" baseline="0" dirty="0" err="1"/>
              <a:t>Workloads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end </a:t>
            </a:r>
            <a:r>
              <a:rPr lang="de-DE" baseline="0" dirty="0" err="1"/>
              <a:t>up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upper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80" name="Google Shape;1680;g60be7dcf1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459158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0be7dcf1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information-theoretic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provide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insights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As a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iterative </a:t>
            </a:r>
            <a:r>
              <a:rPr lang="de-DE" baseline="0" dirty="0" err="1"/>
              <a:t>randomization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compression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identify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dimensions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The </a:t>
            </a:r>
            <a:r>
              <a:rPr lang="de-DE" baseline="0" dirty="0" err="1"/>
              <a:t>resulting</a:t>
            </a:r>
            <a:r>
              <a:rPr lang="de-DE" baseline="0" dirty="0"/>
              <a:t> </a:t>
            </a:r>
            <a:r>
              <a:rPr lang="de-DE" baseline="0" dirty="0" err="1"/>
              <a:t>complexity</a:t>
            </a:r>
            <a:r>
              <a:rPr lang="de-DE" baseline="0" dirty="0"/>
              <a:t> </a:t>
            </a:r>
            <a:r>
              <a:rPr lang="de-DE" baseline="0" dirty="0" err="1"/>
              <a:t>map</a:t>
            </a:r>
            <a:r>
              <a:rPr lang="de-DE" baseline="0" dirty="0"/>
              <a:t> </a:t>
            </a:r>
            <a:r>
              <a:rPr lang="de-DE" baseline="0" dirty="0" err="1"/>
              <a:t>looks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: On </a:t>
            </a:r>
            <a:r>
              <a:rPr lang="de-DE" baseline="0" dirty="0" err="1"/>
              <a:t>the</a:t>
            </a:r>
            <a:r>
              <a:rPr lang="de-DE" baseline="0" dirty="0"/>
              <a:t> x-</a:t>
            </a:r>
            <a:r>
              <a:rPr lang="de-DE" baseline="0" dirty="0" err="1"/>
              <a:t>axis</a:t>
            </a:r>
            <a:r>
              <a:rPr lang="de-DE" baseline="0" dirty="0"/>
              <a:t>,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temporal </a:t>
            </a:r>
            <a:r>
              <a:rPr lang="de-DE" baseline="0" dirty="0" err="1"/>
              <a:t>complexity</a:t>
            </a:r>
            <a:r>
              <a:rPr lang="de-DE" baseline="0" dirty="0"/>
              <a:t>, on </a:t>
            </a:r>
            <a:r>
              <a:rPr lang="de-DE" baseline="0" dirty="0" err="1"/>
              <a:t>the</a:t>
            </a:r>
            <a:r>
              <a:rPr lang="de-DE" baseline="0" dirty="0"/>
              <a:t> y-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non-temporal. </a:t>
            </a:r>
            <a:r>
              <a:rPr lang="de-DE" baseline="0" dirty="0" err="1"/>
              <a:t>Workloads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end </a:t>
            </a:r>
            <a:r>
              <a:rPr lang="de-DE" baseline="0" dirty="0" err="1"/>
              <a:t>up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upper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80" name="Google Shape;1680;g60be7dcf1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289811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0be7dcf1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information-theoretic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provide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insights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As a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iterative </a:t>
            </a:r>
            <a:r>
              <a:rPr lang="de-DE" baseline="0" dirty="0" err="1"/>
              <a:t>randomization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compression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identify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dimensions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The </a:t>
            </a:r>
            <a:r>
              <a:rPr lang="de-DE" baseline="0" dirty="0" err="1"/>
              <a:t>resulting</a:t>
            </a:r>
            <a:r>
              <a:rPr lang="de-DE" baseline="0" dirty="0"/>
              <a:t> </a:t>
            </a:r>
            <a:r>
              <a:rPr lang="de-DE" baseline="0" dirty="0" err="1"/>
              <a:t>complexity</a:t>
            </a:r>
            <a:r>
              <a:rPr lang="de-DE" baseline="0" dirty="0"/>
              <a:t> </a:t>
            </a:r>
            <a:r>
              <a:rPr lang="de-DE" baseline="0" dirty="0" err="1"/>
              <a:t>map</a:t>
            </a:r>
            <a:r>
              <a:rPr lang="de-DE" baseline="0" dirty="0"/>
              <a:t> </a:t>
            </a:r>
            <a:r>
              <a:rPr lang="de-DE" baseline="0" dirty="0" err="1"/>
              <a:t>looks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: On </a:t>
            </a:r>
            <a:r>
              <a:rPr lang="de-DE" baseline="0" dirty="0" err="1"/>
              <a:t>the</a:t>
            </a:r>
            <a:r>
              <a:rPr lang="de-DE" baseline="0" dirty="0"/>
              <a:t> x-</a:t>
            </a:r>
            <a:r>
              <a:rPr lang="de-DE" baseline="0" dirty="0" err="1"/>
              <a:t>axis</a:t>
            </a:r>
            <a:r>
              <a:rPr lang="de-DE" baseline="0" dirty="0"/>
              <a:t>,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temporal </a:t>
            </a:r>
            <a:r>
              <a:rPr lang="de-DE" baseline="0" dirty="0" err="1"/>
              <a:t>complexity</a:t>
            </a:r>
            <a:r>
              <a:rPr lang="de-DE" baseline="0" dirty="0"/>
              <a:t>, on </a:t>
            </a:r>
            <a:r>
              <a:rPr lang="de-DE" baseline="0" dirty="0" err="1"/>
              <a:t>the</a:t>
            </a:r>
            <a:r>
              <a:rPr lang="de-DE" baseline="0" dirty="0"/>
              <a:t> y-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non-temporal. </a:t>
            </a:r>
            <a:r>
              <a:rPr lang="de-DE" baseline="0" dirty="0" err="1"/>
              <a:t>Workloads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end </a:t>
            </a:r>
            <a:r>
              <a:rPr lang="de-DE" baseline="0" dirty="0" err="1"/>
              <a:t>up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upper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80" name="Google Shape;1680;g60be7dcf1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567708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0be7dcf1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information-theoretic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provide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insights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As a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iterative </a:t>
            </a:r>
            <a:r>
              <a:rPr lang="de-DE" baseline="0" dirty="0" err="1"/>
              <a:t>randomization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compression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identify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dimensions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The </a:t>
            </a:r>
            <a:r>
              <a:rPr lang="de-DE" baseline="0" dirty="0" err="1"/>
              <a:t>resulting</a:t>
            </a:r>
            <a:r>
              <a:rPr lang="de-DE" baseline="0" dirty="0"/>
              <a:t> </a:t>
            </a:r>
            <a:r>
              <a:rPr lang="de-DE" baseline="0" dirty="0" err="1"/>
              <a:t>complexity</a:t>
            </a:r>
            <a:r>
              <a:rPr lang="de-DE" baseline="0" dirty="0"/>
              <a:t> </a:t>
            </a:r>
            <a:r>
              <a:rPr lang="de-DE" baseline="0" dirty="0" err="1"/>
              <a:t>map</a:t>
            </a:r>
            <a:r>
              <a:rPr lang="de-DE" baseline="0" dirty="0"/>
              <a:t> </a:t>
            </a:r>
            <a:r>
              <a:rPr lang="de-DE" baseline="0" dirty="0" err="1"/>
              <a:t>looks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: On </a:t>
            </a:r>
            <a:r>
              <a:rPr lang="de-DE" baseline="0" dirty="0" err="1"/>
              <a:t>the</a:t>
            </a:r>
            <a:r>
              <a:rPr lang="de-DE" baseline="0" dirty="0"/>
              <a:t> x-</a:t>
            </a:r>
            <a:r>
              <a:rPr lang="de-DE" baseline="0" dirty="0" err="1"/>
              <a:t>axis</a:t>
            </a:r>
            <a:r>
              <a:rPr lang="de-DE" baseline="0" dirty="0"/>
              <a:t>,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temporal </a:t>
            </a:r>
            <a:r>
              <a:rPr lang="de-DE" baseline="0" dirty="0" err="1"/>
              <a:t>complexity</a:t>
            </a:r>
            <a:r>
              <a:rPr lang="de-DE" baseline="0" dirty="0"/>
              <a:t>, on </a:t>
            </a:r>
            <a:r>
              <a:rPr lang="de-DE" baseline="0" dirty="0" err="1"/>
              <a:t>the</a:t>
            </a:r>
            <a:r>
              <a:rPr lang="de-DE" baseline="0" dirty="0"/>
              <a:t> y-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non-temporal. </a:t>
            </a:r>
            <a:r>
              <a:rPr lang="de-DE" baseline="0" dirty="0" err="1"/>
              <a:t>Workloads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end </a:t>
            </a:r>
            <a:r>
              <a:rPr lang="de-DE" baseline="0" dirty="0" err="1"/>
              <a:t>up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upper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80" name="Google Shape;1680;g60be7dcf1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139336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0be7dcf1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information-theoretic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provide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insights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As a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iterative </a:t>
            </a:r>
            <a:r>
              <a:rPr lang="de-DE" baseline="0" dirty="0" err="1"/>
              <a:t>randomization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compression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identify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dimensions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The </a:t>
            </a:r>
            <a:r>
              <a:rPr lang="de-DE" baseline="0" dirty="0" err="1"/>
              <a:t>resulting</a:t>
            </a:r>
            <a:r>
              <a:rPr lang="de-DE" baseline="0" dirty="0"/>
              <a:t> </a:t>
            </a:r>
            <a:r>
              <a:rPr lang="de-DE" baseline="0" dirty="0" err="1"/>
              <a:t>complexity</a:t>
            </a:r>
            <a:r>
              <a:rPr lang="de-DE" baseline="0" dirty="0"/>
              <a:t> </a:t>
            </a:r>
            <a:r>
              <a:rPr lang="de-DE" baseline="0" dirty="0" err="1"/>
              <a:t>map</a:t>
            </a:r>
            <a:r>
              <a:rPr lang="de-DE" baseline="0" dirty="0"/>
              <a:t> </a:t>
            </a:r>
            <a:r>
              <a:rPr lang="de-DE" baseline="0" dirty="0" err="1"/>
              <a:t>looks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: On </a:t>
            </a:r>
            <a:r>
              <a:rPr lang="de-DE" baseline="0" dirty="0" err="1"/>
              <a:t>the</a:t>
            </a:r>
            <a:r>
              <a:rPr lang="de-DE" baseline="0" dirty="0"/>
              <a:t> x-</a:t>
            </a:r>
            <a:r>
              <a:rPr lang="de-DE" baseline="0" dirty="0" err="1"/>
              <a:t>axis</a:t>
            </a:r>
            <a:r>
              <a:rPr lang="de-DE" baseline="0" dirty="0"/>
              <a:t>,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temporal </a:t>
            </a:r>
            <a:r>
              <a:rPr lang="de-DE" baseline="0" dirty="0" err="1"/>
              <a:t>complexity</a:t>
            </a:r>
            <a:r>
              <a:rPr lang="de-DE" baseline="0" dirty="0"/>
              <a:t>, on </a:t>
            </a:r>
            <a:r>
              <a:rPr lang="de-DE" baseline="0" dirty="0" err="1"/>
              <a:t>the</a:t>
            </a:r>
            <a:r>
              <a:rPr lang="de-DE" baseline="0" dirty="0"/>
              <a:t> y-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non-temporal. </a:t>
            </a:r>
            <a:r>
              <a:rPr lang="de-DE" baseline="0" dirty="0" err="1"/>
              <a:t>Workloads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end </a:t>
            </a:r>
            <a:r>
              <a:rPr lang="de-DE" baseline="0" dirty="0" err="1"/>
              <a:t>up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upper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80" name="Google Shape;1680;g60be7dcf1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614010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0be7dcf1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information-theoretic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provide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insights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As a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iterative </a:t>
            </a:r>
            <a:r>
              <a:rPr lang="de-DE" baseline="0" dirty="0" err="1"/>
              <a:t>randomization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compression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identify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dimensions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The </a:t>
            </a:r>
            <a:r>
              <a:rPr lang="de-DE" baseline="0" dirty="0" err="1"/>
              <a:t>resulting</a:t>
            </a:r>
            <a:r>
              <a:rPr lang="de-DE" baseline="0" dirty="0"/>
              <a:t> </a:t>
            </a:r>
            <a:r>
              <a:rPr lang="de-DE" baseline="0" dirty="0" err="1"/>
              <a:t>complexity</a:t>
            </a:r>
            <a:r>
              <a:rPr lang="de-DE" baseline="0" dirty="0"/>
              <a:t> </a:t>
            </a:r>
            <a:r>
              <a:rPr lang="de-DE" baseline="0" dirty="0" err="1"/>
              <a:t>map</a:t>
            </a:r>
            <a:r>
              <a:rPr lang="de-DE" baseline="0" dirty="0"/>
              <a:t> </a:t>
            </a:r>
            <a:r>
              <a:rPr lang="de-DE" baseline="0" dirty="0" err="1"/>
              <a:t>looks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: On </a:t>
            </a:r>
            <a:r>
              <a:rPr lang="de-DE" baseline="0" dirty="0" err="1"/>
              <a:t>the</a:t>
            </a:r>
            <a:r>
              <a:rPr lang="de-DE" baseline="0" dirty="0"/>
              <a:t> x-</a:t>
            </a:r>
            <a:r>
              <a:rPr lang="de-DE" baseline="0" dirty="0" err="1"/>
              <a:t>axis</a:t>
            </a:r>
            <a:r>
              <a:rPr lang="de-DE" baseline="0" dirty="0"/>
              <a:t>,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temporal </a:t>
            </a:r>
            <a:r>
              <a:rPr lang="de-DE" baseline="0" dirty="0" err="1"/>
              <a:t>complexity</a:t>
            </a:r>
            <a:r>
              <a:rPr lang="de-DE" baseline="0" dirty="0"/>
              <a:t>, on </a:t>
            </a:r>
            <a:r>
              <a:rPr lang="de-DE" baseline="0" dirty="0" err="1"/>
              <a:t>the</a:t>
            </a:r>
            <a:r>
              <a:rPr lang="de-DE" baseline="0" dirty="0"/>
              <a:t> y-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non-temporal. </a:t>
            </a:r>
            <a:r>
              <a:rPr lang="de-DE" baseline="0" dirty="0" err="1"/>
              <a:t>Workloads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end </a:t>
            </a:r>
            <a:r>
              <a:rPr lang="de-DE" baseline="0" dirty="0" err="1"/>
              <a:t>up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upper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80" name="Google Shape;1680;g60be7dcf1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337060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0be7dcf1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information-theoretic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provide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insights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As a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iterative </a:t>
            </a:r>
            <a:r>
              <a:rPr lang="de-DE" baseline="0" dirty="0" err="1"/>
              <a:t>randomization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compression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identify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dimensions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The </a:t>
            </a:r>
            <a:r>
              <a:rPr lang="de-DE" baseline="0" dirty="0" err="1"/>
              <a:t>resulting</a:t>
            </a:r>
            <a:r>
              <a:rPr lang="de-DE" baseline="0" dirty="0"/>
              <a:t> </a:t>
            </a:r>
            <a:r>
              <a:rPr lang="de-DE" baseline="0" dirty="0" err="1"/>
              <a:t>complexity</a:t>
            </a:r>
            <a:r>
              <a:rPr lang="de-DE" baseline="0" dirty="0"/>
              <a:t> </a:t>
            </a:r>
            <a:r>
              <a:rPr lang="de-DE" baseline="0" dirty="0" err="1"/>
              <a:t>map</a:t>
            </a:r>
            <a:r>
              <a:rPr lang="de-DE" baseline="0" dirty="0"/>
              <a:t> </a:t>
            </a:r>
            <a:r>
              <a:rPr lang="de-DE" baseline="0" dirty="0" err="1"/>
              <a:t>looks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: On </a:t>
            </a:r>
            <a:r>
              <a:rPr lang="de-DE" baseline="0" dirty="0" err="1"/>
              <a:t>the</a:t>
            </a:r>
            <a:r>
              <a:rPr lang="de-DE" baseline="0" dirty="0"/>
              <a:t> x-</a:t>
            </a:r>
            <a:r>
              <a:rPr lang="de-DE" baseline="0" dirty="0" err="1"/>
              <a:t>axis</a:t>
            </a:r>
            <a:r>
              <a:rPr lang="de-DE" baseline="0" dirty="0"/>
              <a:t>,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temporal </a:t>
            </a:r>
            <a:r>
              <a:rPr lang="de-DE" baseline="0" dirty="0" err="1"/>
              <a:t>complexity</a:t>
            </a:r>
            <a:r>
              <a:rPr lang="de-DE" baseline="0" dirty="0"/>
              <a:t>, on </a:t>
            </a:r>
            <a:r>
              <a:rPr lang="de-DE" baseline="0" dirty="0" err="1"/>
              <a:t>the</a:t>
            </a:r>
            <a:r>
              <a:rPr lang="de-DE" baseline="0" dirty="0"/>
              <a:t> y-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non-temporal. </a:t>
            </a:r>
            <a:r>
              <a:rPr lang="de-DE" baseline="0" dirty="0" err="1"/>
              <a:t>Workloads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end </a:t>
            </a:r>
            <a:r>
              <a:rPr lang="de-DE" baseline="0" dirty="0" err="1"/>
              <a:t>up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upper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80" name="Google Shape;1680;g60be7dcf1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1241528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0be7dcf1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information-theoretic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provide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insights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As a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approach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iterative </a:t>
            </a:r>
            <a:r>
              <a:rPr lang="de-DE" baseline="0" dirty="0" err="1"/>
              <a:t>randomization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compression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identify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different </a:t>
            </a:r>
            <a:r>
              <a:rPr lang="de-DE" baseline="0" dirty="0" err="1"/>
              <a:t>dimensions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The </a:t>
            </a:r>
            <a:r>
              <a:rPr lang="de-DE" baseline="0" dirty="0" err="1"/>
              <a:t>resulting</a:t>
            </a:r>
            <a:r>
              <a:rPr lang="de-DE" baseline="0" dirty="0"/>
              <a:t> </a:t>
            </a:r>
            <a:r>
              <a:rPr lang="de-DE" baseline="0" dirty="0" err="1"/>
              <a:t>complexity</a:t>
            </a:r>
            <a:r>
              <a:rPr lang="de-DE" baseline="0" dirty="0"/>
              <a:t> </a:t>
            </a:r>
            <a:r>
              <a:rPr lang="de-DE" baseline="0" dirty="0" err="1"/>
              <a:t>map</a:t>
            </a:r>
            <a:r>
              <a:rPr lang="de-DE" baseline="0" dirty="0"/>
              <a:t> </a:t>
            </a:r>
            <a:r>
              <a:rPr lang="de-DE" baseline="0" dirty="0" err="1"/>
              <a:t>looks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: On </a:t>
            </a:r>
            <a:r>
              <a:rPr lang="de-DE" baseline="0" dirty="0" err="1"/>
              <a:t>the</a:t>
            </a:r>
            <a:r>
              <a:rPr lang="de-DE" baseline="0" dirty="0"/>
              <a:t> x-</a:t>
            </a:r>
            <a:r>
              <a:rPr lang="de-DE" baseline="0" dirty="0" err="1"/>
              <a:t>axis</a:t>
            </a:r>
            <a:r>
              <a:rPr lang="de-DE" baseline="0" dirty="0"/>
              <a:t>,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temporal </a:t>
            </a:r>
            <a:r>
              <a:rPr lang="de-DE" baseline="0" dirty="0" err="1"/>
              <a:t>complexity</a:t>
            </a:r>
            <a:r>
              <a:rPr lang="de-DE" baseline="0" dirty="0"/>
              <a:t>, on </a:t>
            </a:r>
            <a:r>
              <a:rPr lang="de-DE" baseline="0" dirty="0" err="1"/>
              <a:t>the</a:t>
            </a:r>
            <a:r>
              <a:rPr lang="de-DE" baseline="0" dirty="0"/>
              <a:t> y-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non-temporal. </a:t>
            </a:r>
            <a:r>
              <a:rPr lang="de-DE" baseline="0" dirty="0" err="1"/>
              <a:t>Workloads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end </a:t>
            </a:r>
            <a:r>
              <a:rPr lang="de-DE" baseline="0" dirty="0" err="1"/>
              <a:t>up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upper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680" name="Google Shape;1680;g60be7dcf1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912362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60be7dcf1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different </a:t>
            </a:r>
            <a:r>
              <a:rPr lang="de-DE" dirty="0" err="1"/>
              <a:t>applications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end </a:t>
            </a:r>
            <a:r>
              <a:rPr lang="de-DE" dirty="0" err="1"/>
              <a:t>up</a:t>
            </a:r>
            <a:r>
              <a:rPr lang="de-DE" dirty="0"/>
              <a:t> at different </a:t>
            </a:r>
            <a:r>
              <a:rPr lang="de-DE" dirty="0" err="1"/>
              <a:t>locations</a:t>
            </a:r>
            <a:r>
              <a:rPr lang="de-DE" dirty="0"/>
              <a:t>: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amounts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temporal </a:t>
            </a:r>
            <a:r>
              <a:rPr lang="de-DE" dirty="0" err="1"/>
              <a:t>and</a:t>
            </a:r>
            <a:r>
              <a:rPr lang="de-DE" dirty="0"/>
              <a:t> non-temporal </a:t>
            </a:r>
            <a:r>
              <a:rPr lang="de-DE" dirty="0" err="1"/>
              <a:t>structures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1705" name="Google Shape;1705;g60be7dcf1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562876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60be7dcf1c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 potential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1763" name="Google Shape;1763;g60be7dcf1c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96625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60be7dcf1c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: 1 </a:t>
            </a:r>
            <a:r>
              <a:rPr lang="de-DE" baseline="0" dirty="0" err="1"/>
              <a:t>communicates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5, 2 </a:t>
            </a:r>
            <a:r>
              <a:rPr lang="de-DE" baseline="0" dirty="0" err="1"/>
              <a:t>to</a:t>
            </a:r>
            <a:r>
              <a:rPr lang="de-DE" baseline="0" dirty="0"/>
              <a:t> 6, </a:t>
            </a:r>
            <a:r>
              <a:rPr lang="de-DE" baseline="0" dirty="0" err="1"/>
              <a:t>etc</a:t>
            </a:r>
            <a:r>
              <a:rPr lang="en-AT" baseline="0" dirty="0"/>
              <a:t>…</a:t>
            </a:r>
            <a:endParaRPr dirty="0"/>
          </a:p>
        </p:txBody>
      </p:sp>
      <p:sp>
        <p:nvSpPr>
          <p:cNvPr id="1349" name="Google Shape;1349;g60be7dcf1c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60be7dcf1c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 potential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1763" name="Google Shape;1763;g60be7dcf1c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916350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601767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7455070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066888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478076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73488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225986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3963249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868980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60be7dcf1c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scratched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surface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ERC </a:t>
            </a:r>
            <a:r>
              <a:rPr lang="de-DE" baseline="0" dirty="0" err="1"/>
              <a:t>project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iceberg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Indeed</a:t>
            </a:r>
            <a:r>
              <a:rPr lang="de-DE" baseline="0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self-adjusting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large </a:t>
            </a:r>
            <a:r>
              <a:rPr lang="de-DE" baseline="0" dirty="0" err="1"/>
              <a:t>uncharted</a:t>
            </a:r>
            <a:r>
              <a:rPr lang="de-DE" baseline="0" dirty="0"/>
              <a:t> </a:t>
            </a:r>
            <a:r>
              <a:rPr lang="de-DE" baseline="0" dirty="0" err="1"/>
              <a:t>field</a:t>
            </a:r>
            <a:r>
              <a:rPr lang="de-DE" baseline="0" dirty="0"/>
              <a:t>,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questions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</a:t>
            </a:r>
            <a:r>
              <a:rPr lang="de-DE" baseline="0" dirty="0" err="1"/>
              <a:t>e</a:t>
            </a:r>
            <a:r>
              <a:rPr lang="de-DE" baseline="0" dirty="0"/>
              <a:t> </a:t>
            </a:r>
            <a:r>
              <a:rPr lang="de-DE" baseline="0" dirty="0" err="1"/>
              <a:t>structure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integration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In </a:t>
            </a:r>
            <a:r>
              <a:rPr lang="de-DE" baseline="0" dirty="0" err="1"/>
              <a:t>particular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explore</a:t>
            </a:r>
            <a:r>
              <a:rPr lang="de-DE" baseline="0" dirty="0"/>
              <a:t> </a:t>
            </a:r>
            <a:r>
              <a:rPr lang="de-DE" baseline="0" dirty="0" err="1"/>
              <a:t>metrics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algorithms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load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lowered</a:t>
            </a:r>
            <a:r>
              <a:rPr lang="de-DE" baseline="0" dirty="0"/>
              <a:t>, </a:t>
            </a:r>
            <a:r>
              <a:rPr lang="de-DE" baseline="0" dirty="0" err="1"/>
              <a:t>energy</a:t>
            </a:r>
            <a:r>
              <a:rPr lang="de-DE" baseline="0" dirty="0"/>
              <a:t> </a:t>
            </a:r>
            <a:r>
              <a:rPr lang="de-DE" baseline="0" dirty="0" err="1"/>
              <a:t>reduced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quality</a:t>
            </a:r>
            <a:r>
              <a:rPr lang="de-DE" baseline="0" dirty="0"/>
              <a:t>-</a:t>
            </a:r>
            <a:r>
              <a:rPr lang="de-DE" baseline="0" dirty="0" err="1"/>
              <a:t>of</a:t>
            </a:r>
            <a:r>
              <a:rPr lang="de-DE" baseline="0" dirty="0"/>
              <a:t>-service </a:t>
            </a:r>
            <a:r>
              <a:rPr lang="de-DE" baseline="0" dirty="0" err="1"/>
              <a:t>improved</a:t>
            </a:r>
            <a:r>
              <a:rPr lang="de-DE" baseline="0" dirty="0"/>
              <a:t> in </a:t>
            </a:r>
            <a:r>
              <a:rPr lang="de-DE" baseline="0" dirty="0" err="1"/>
              <a:t>selfadjusting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tradeoff</a:t>
            </a:r>
            <a:r>
              <a:rPr lang="de-DE" baseline="0" dirty="0"/>
              <a:t>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reconfigurations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We</a:t>
            </a:r>
            <a:r>
              <a:rPr lang="de-DE" baseline="0" dirty="0"/>
              <a:t> also </a:t>
            </a:r>
            <a:r>
              <a:rPr lang="de-DE" baseline="0" dirty="0" err="1"/>
              <a:t>study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self-adjusting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fault-</a:t>
            </a:r>
            <a:r>
              <a:rPr lang="de-DE" baseline="0" dirty="0" err="1"/>
              <a:t>tolerance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impact</a:t>
            </a:r>
            <a:r>
              <a:rPr lang="de-DE" baseline="0" dirty="0"/>
              <a:t> on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layers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apply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solutions</a:t>
            </a:r>
            <a:r>
              <a:rPr lang="de-DE" baseline="0" dirty="0"/>
              <a:t> in a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study</a:t>
            </a:r>
            <a:r>
              <a:rPr lang="de-DE" baseline="0" dirty="0"/>
              <a:t>, e.g.,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 </a:t>
            </a:r>
            <a:r>
              <a:rPr lang="de-DE" baseline="0" dirty="0" err="1"/>
              <a:t>scalable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This </a:t>
            </a:r>
            <a:r>
              <a:rPr lang="de-DE" baseline="0" dirty="0" err="1"/>
              <a:t>project</a:t>
            </a:r>
            <a:r>
              <a:rPr lang="de-DE" baseline="0" dirty="0"/>
              <a:t> </a:t>
            </a:r>
            <a:r>
              <a:rPr lang="de-DE" baseline="0" dirty="0" err="1"/>
              <a:t>hence</a:t>
            </a:r>
            <a:r>
              <a:rPr lang="de-DE" baseline="0" dirty="0"/>
              <a:t> </a:t>
            </a:r>
            <a:r>
              <a:rPr lang="de-DE" baseline="0" dirty="0" err="1"/>
              <a:t>requires</a:t>
            </a:r>
            <a:r>
              <a:rPr lang="de-DE" baseline="0" dirty="0"/>
              <a:t> </a:t>
            </a:r>
            <a:r>
              <a:rPr lang="de-DE" baseline="0" dirty="0" err="1"/>
              <a:t>expertises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different </a:t>
            </a:r>
            <a:r>
              <a:rPr lang="de-DE" baseline="0" dirty="0" err="1"/>
              <a:t>fields</a:t>
            </a:r>
            <a:r>
              <a:rPr lang="de-DE" baseline="0" dirty="0"/>
              <a:t>,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networking</a:t>
            </a:r>
            <a:r>
              <a:rPr lang="de-DE" baseline="0" dirty="0"/>
              <a:t>,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, </a:t>
            </a:r>
            <a:r>
              <a:rPr lang="de-DE" baseline="0" dirty="0" err="1"/>
              <a:t>algorithms</a:t>
            </a:r>
            <a:r>
              <a:rPr lang="de-DE" baseline="0" dirty="0"/>
              <a:t>,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evaluation</a:t>
            </a:r>
            <a:r>
              <a:rPr lang="de-DE" baseline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I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necessary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in all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.</a:t>
            </a:r>
            <a:endParaRPr dirty="0"/>
          </a:p>
        </p:txBody>
      </p:sp>
      <p:sp>
        <p:nvSpPr>
          <p:cNvPr id="1899" name="Google Shape;1899;g60be7dcf1c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9152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0b035751a_17_4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g60b035751a_17_4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g60b035751a_17_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0b035751a_17_39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g60b035751a_17_39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60b035751a_17_3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60b035751a_17_4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60b035751a_17_45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60b035751a_17_4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60b035751a_17_4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60b035751a_17_4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60b035751a_17_4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1pPr>
            <a:lvl2pPr marL="0" lvl="1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2pPr>
            <a:lvl3pPr marL="0" lvl="2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3pPr>
            <a:lvl4pPr marL="0" lvl="3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4pPr>
            <a:lvl5pPr marL="0" lvl="4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5pPr>
            <a:lvl6pPr marL="0" lvl="5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6pPr>
            <a:lvl7pPr marL="0" lvl="6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7pPr>
            <a:lvl8pPr marL="0" lvl="7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8pPr>
            <a:lvl9pPr marL="0" lvl="8" indent="0" algn="ctr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0b035751a_17_8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g60b035751a_17_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0b035751a_17_1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0b035751a_17_1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60b035751a_17_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0b035751a_17_1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60b035751a_17_1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g60b035751a_17_1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g60b035751a_17_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60b035751a_17_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60b035751a_17_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60b035751a_17_23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g60b035751a_17_23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g60b035751a_17_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60b035751a_17_2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g60b035751a_17_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0b035751a_17_3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60b035751a_17_30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g60b035751a_17_30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g60b035751a_17_30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60b035751a_17_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60b035751a_17_36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60b035751a_17_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0b035751a_17_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0b035751a_17_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0b035751a_17_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microsoft.com/office/2018/10/relationships/comments" Target="../comments/modernComment_203_7CE4668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microsoft.com/office/2018/10/relationships/comments" Target="../comments/modernComment_20F_7297EAF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microsoft.com/office/2018/10/relationships/comments" Target="../comments/modernComment_20E_B34858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microsoft.com/office/2018/10/relationships/comments" Target="../comments/modernComment_210_791F0538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microsoft.com/office/2018/10/relationships/comments" Target="../comments/modernComment_204_384E7A9D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F0_7524A3D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11_ED2E8CE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F1_DB76635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12_311EA55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16_A51A174F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17_AFC37E59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EE_DDC49E33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tiff"/><Relationship Id="rId5" Type="http://schemas.openxmlformats.org/officeDocument/2006/relationships/image" Target="../media/image48.png"/><Relationship Id="rId4" Type="http://schemas.openxmlformats.org/officeDocument/2006/relationships/image" Target="../media/image4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tiff"/><Relationship Id="rId5" Type="http://schemas.openxmlformats.org/officeDocument/2006/relationships/image" Target="../media/image48.png"/><Relationship Id="rId4" Type="http://schemas.openxmlformats.org/officeDocument/2006/relationships/image" Target="../media/image47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tiff"/><Relationship Id="rId5" Type="http://schemas.openxmlformats.org/officeDocument/2006/relationships/image" Target="../media/image48.png"/><Relationship Id="rId4" Type="http://schemas.openxmlformats.org/officeDocument/2006/relationships/image" Target="../media/image4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tiff"/><Relationship Id="rId5" Type="http://schemas.openxmlformats.org/officeDocument/2006/relationships/image" Target="../media/image48.png"/><Relationship Id="rId4" Type="http://schemas.openxmlformats.org/officeDocument/2006/relationships/image" Target="../media/image4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tiff"/><Relationship Id="rId5" Type="http://schemas.openxmlformats.org/officeDocument/2006/relationships/image" Target="../media/image48.png"/><Relationship Id="rId4" Type="http://schemas.openxmlformats.org/officeDocument/2006/relationships/image" Target="../media/image47.tiff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18/10/relationships/comments" Target="../comments/modernComment_224_6BC51334.xml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tiff"/><Relationship Id="rId5" Type="http://schemas.openxmlformats.org/officeDocument/2006/relationships/image" Target="../media/image48.png"/><Relationship Id="rId4" Type="http://schemas.openxmlformats.org/officeDocument/2006/relationships/image" Target="../media/image47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microsoft.com/office/2018/10/relationships/comments" Target="../comments/modernComment_1E5_2C3AB8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microsoft.com/office/2018/10/relationships/comments" Target="../comments/modernComment_21A_37B3DC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microsoft.com/office/2018/10/relationships/comments" Target="../comments/modernComment_218_CFB3538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microsoft.com/office/2018/10/relationships/comments" Target="../comments/modernComment_219_FC615CD3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microsoft.com/office/2018/10/relationships/comments" Target="../comments/modernComment_206_7E18B446.xml"/><Relationship Id="rId4" Type="http://schemas.openxmlformats.org/officeDocument/2006/relationships/image" Target="../media/image5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5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tiff"/><Relationship Id="rId4" Type="http://schemas.openxmlformats.org/officeDocument/2006/relationships/image" Target="../media/image5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microsoft.com/office/2018/10/relationships/comments" Target="../comments/modernComment_21F_46604000.xml"/><Relationship Id="rId5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18/10/relationships/comments" Target="../comments/modernComment_222_1F28C7AA.xml"/><Relationship Id="rId3" Type="http://schemas.openxmlformats.org/officeDocument/2006/relationships/image" Target="../media/image15.jp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.png"/><Relationship Id="rId5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15.jp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.png"/><Relationship Id="rId11" Type="http://schemas.microsoft.com/office/2018/10/relationships/comments" Target="../comments/modernComment_223_AE674DC7.xml"/><Relationship Id="rId5" Type="http://schemas.openxmlformats.org/officeDocument/2006/relationships/image" Target="../media/image50.png"/><Relationship Id="rId10" Type="http://schemas.openxmlformats.org/officeDocument/2006/relationships/image" Target="../media/image530.png"/><Relationship Id="rId9" Type="http://schemas.openxmlformats.org/officeDocument/2006/relationships/image" Target="../media/image52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microsoft.com/office/2018/10/relationships/comments" Target="../comments/modernComment_220_7A884927.xml"/><Relationship Id="rId3" Type="http://schemas.openxmlformats.org/officeDocument/2006/relationships/image" Target="../media/image16.jpg"/><Relationship Id="rId7" Type="http://schemas.openxmlformats.org/officeDocument/2006/relationships/image" Target="../media/image50.pn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20.png"/><Relationship Id="rId5" Type="http://schemas.openxmlformats.org/officeDocument/2006/relationships/image" Target="../media/image15.jpg"/><Relationship Id="rId10" Type="http://schemas.openxmlformats.org/officeDocument/2006/relationships/image" Target="../media/image56.emf"/><Relationship Id="rId4" Type="http://schemas.openxmlformats.org/officeDocument/2006/relationships/image" Target="../media/image57.png"/><Relationship Id="rId9" Type="http://schemas.openxmlformats.org/officeDocument/2006/relationships/image" Target="../media/image5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microsoft.com/office/2018/10/relationships/comments" Target="../comments/modernComment_20A_59E987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microsoft.com/office/2018/10/relationships/comments" Target="../comments/modernComment_1BD_FCF8078D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.t-labs.tu-berlin.de/~stefan/disc17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net.t-labs.tu-berlin.de/~stefan/ifip18landscape.pdf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16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7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7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0be7dcf1c_0_130"/>
          <p:cNvSpPr txBox="1">
            <a:spLocks noGrp="1"/>
          </p:cNvSpPr>
          <p:nvPr>
            <p:ph type="body" idx="1"/>
          </p:nvPr>
        </p:nvSpPr>
        <p:spPr>
          <a:xfrm>
            <a:off x="501658" y="3548536"/>
            <a:ext cx="618461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GB" sz="2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“We cannot direct the wind, </a:t>
            </a:r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GB" sz="2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but we can adjust the sails.”</a:t>
            </a:r>
            <a:endParaRPr lang="en-GB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20"/>
              </a:spcBef>
              <a:spcAft>
                <a:spcPts val="1600"/>
              </a:spcAft>
              <a:buClr>
                <a:schemeClr val="dk1"/>
              </a:buClr>
              <a:buSzPts val="2600"/>
              <a:buNone/>
            </a:pPr>
            <a:r>
              <a:rPr lang="en-GB" sz="1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(Folklore)</a:t>
            </a:r>
          </a:p>
        </p:txBody>
      </p:sp>
      <p:sp>
        <p:nvSpPr>
          <p:cNvPr id="7" name="Google Shape;1240;g60be7dcf1c_0_159"/>
          <p:cNvSpPr txBox="1"/>
          <p:nvPr/>
        </p:nvSpPr>
        <p:spPr>
          <a:xfrm>
            <a:off x="0" y="540000"/>
            <a:ext cx="8211000" cy="807925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41;g60be7dcf1c_0_159"/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de-DE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Self-</a:t>
            </a:r>
            <a:r>
              <a:rPr lang="de-DE" sz="4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Adjusting</a:t>
            </a:r>
            <a:r>
              <a:rPr lang="de-DE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Networks</a:t>
            </a:r>
          </a:p>
          <a:p>
            <a:pPr algn="l">
              <a:lnSpc>
                <a:spcPct val="115000"/>
              </a:lnSpc>
              <a:buSzPts val="1100"/>
            </a:pPr>
            <a:r>
              <a:rPr lang="de-DE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Stefan Schmid</a:t>
            </a:r>
          </a:p>
        </p:txBody>
      </p:sp>
      <p:sp>
        <p:nvSpPr>
          <p:cNvPr id="5" name="Google Shape;1907;g60be7dcf1c_0_790"/>
          <p:cNvSpPr txBox="1"/>
          <p:nvPr/>
        </p:nvSpPr>
        <p:spPr>
          <a:xfrm>
            <a:off x="7566232" y="6019040"/>
            <a:ext cx="1516474" cy="24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Acknowledgements:</a:t>
            </a:r>
            <a:endParaRPr lang="en-GB" sz="800" dirty="0">
              <a:solidFill>
                <a:schemeClr val="tx1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pic>
        <p:nvPicPr>
          <p:cNvPr id="6" name="Picture 2" descr="Communicating your research | ERC: European Research Counc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469" y="6278080"/>
            <a:ext cx="524104" cy="5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ltrafast Optics Gro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992" y="6315647"/>
            <a:ext cx="418008" cy="4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og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8" y="6321005"/>
            <a:ext cx="1072724" cy="5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tei:TU-Berlin-Logo.svg – Wikipedia">
            <a:extLst>
              <a:ext uri="{FF2B5EF4-FFF2-40B4-BE49-F238E27FC236}">
                <a16:creationId xmlns:a16="http://schemas.microsoft.com/office/drawing/2014/main" id="{1837433A-AC38-4BA1-928F-9E7630F7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5" y="6453404"/>
            <a:ext cx="371087" cy="27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60be7dcf1c_0_286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376" name="Google Shape;1376;g60be7dcf1c_0_286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Vision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Flexible and Demand-Aware Topologies</a:t>
            </a:r>
          </a:p>
        </p:txBody>
      </p:sp>
      <p:sp>
        <p:nvSpPr>
          <p:cNvPr id="1377" name="Google Shape;1377;g60be7dcf1c_0_286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79" name="Google Shape;1379;g60be7dcf1c_0_286"/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31800" y="482810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g60be7dcf1c_0_286"/>
          <p:cNvSpPr txBox="1"/>
          <p:nvPr/>
        </p:nvSpPr>
        <p:spPr>
          <a:xfrm>
            <a:off x="1080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1" name="Google Shape;1381;g60be7dcf1c_0_286"/>
          <p:cNvSpPr txBox="1"/>
          <p:nvPr/>
        </p:nvSpPr>
        <p:spPr>
          <a:xfrm>
            <a:off x="19241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2" name="Google Shape;1382;g60be7dcf1c_0_286"/>
          <p:cNvSpPr txBox="1"/>
          <p:nvPr/>
        </p:nvSpPr>
        <p:spPr>
          <a:xfrm>
            <a:off x="276835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3" name="Google Shape;1383;g60be7dcf1c_0_286"/>
          <p:cNvSpPr txBox="1"/>
          <p:nvPr/>
        </p:nvSpPr>
        <p:spPr>
          <a:xfrm>
            <a:off x="3585325" y="613880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4" name="Google Shape;1384;g60be7dcf1c_0_286"/>
          <p:cNvSpPr txBox="1"/>
          <p:nvPr/>
        </p:nvSpPr>
        <p:spPr>
          <a:xfrm>
            <a:off x="4441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5" name="Google Shape;1385;g60be7dcf1c_0_286"/>
          <p:cNvSpPr txBox="1"/>
          <p:nvPr/>
        </p:nvSpPr>
        <p:spPr>
          <a:xfrm>
            <a:off x="52579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6" name="Google Shape;1386;g60be7dcf1c_0_286"/>
          <p:cNvSpPr txBox="1"/>
          <p:nvPr/>
        </p:nvSpPr>
        <p:spPr>
          <a:xfrm>
            <a:off x="6113650" y="613880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7" name="Google Shape;1387;g60be7dcf1c_0_286"/>
          <p:cNvSpPr txBox="1"/>
          <p:nvPr/>
        </p:nvSpPr>
        <p:spPr>
          <a:xfrm>
            <a:off x="6930625" y="611627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8" name="Google Shape;1388;g60be7dcf1c_0_286"/>
          <p:cNvPicPr preferRelativeResize="0"/>
          <p:nvPr/>
        </p:nvPicPr>
        <p:blipFill rotWithShape="1">
          <a:blip r:embed="rId3">
            <a:alphaModFix/>
          </a:blip>
          <a:srcRect t="37881" b="44516"/>
          <a:stretch/>
        </p:blipFill>
        <p:spPr>
          <a:xfrm>
            <a:off x="731800" y="3886300"/>
            <a:ext cx="7134774" cy="94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g60be7dcf1c_0_286"/>
          <p:cNvSpPr txBox="1"/>
          <p:nvPr/>
        </p:nvSpPr>
        <p:spPr>
          <a:xfrm>
            <a:off x="1080000" y="2759325"/>
            <a:ext cx="2828100" cy="53137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394" name="Google Shape;1394;g60be7dcf1c_0_286"/>
          <p:cNvSpPr txBox="1"/>
          <p:nvPr/>
        </p:nvSpPr>
        <p:spPr>
          <a:xfrm>
            <a:off x="1344775" y="2759325"/>
            <a:ext cx="24000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Matches demand</a:t>
            </a:r>
            <a:endParaRPr lang="en-GB"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95" name="Google Shape;1395;g60be7dcf1c_0_286"/>
          <p:cNvPicPr preferRelativeResize="0"/>
          <p:nvPr/>
        </p:nvPicPr>
        <p:blipFill rotWithShape="1">
          <a:blip r:embed="rId4">
            <a:alphaModFix/>
          </a:blip>
          <a:srcRect l="10990" t="10410" r="15148" b="13986"/>
          <a:stretch/>
        </p:blipFill>
        <p:spPr>
          <a:xfrm>
            <a:off x="6087675" y="2218125"/>
            <a:ext cx="1500726" cy="15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g60be7dcf1c_0_286"/>
          <p:cNvSpPr txBox="1"/>
          <p:nvPr/>
        </p:nvSpPr>
        <p:spPr>
          <a:xfrm>
            <a:off x="5181775" y="2240025"/>
            <a:ext cx="1181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matrix:</a:t>
            </a:r>
            <a:endParaRPr lang="en-GB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" name="Google Shape;1343;g60be7dcf1c_0_242"/>
          <p:cNvSpPr/>
          <p:nvPr/>
        </p:nvSpPr>
        <p:spPr>
          <a:xfrm flipH="1">
            <a:off x="7623625" y="3714800"/>
            <a:ext cx="9309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5" name="Google Shape;1344;g60be7dcf1c_0_242"/>
          <p:cNvSpPr txBox="1"/>
          <p:nvPr/>
        </p:nvSpPr>
        <p:spPr>
          <a:xfrm>
            <a:off x="7853275" y="3751538"/>
            <a:ext cx="8202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e.g.,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mirrors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" name="Google Shape;1345;g60be7dcf1c_0_242"/>
          <p:cNvSpPr/>
          <p:nvPr/>
        </p:nvSpPr>
        <p:spPr>
          <a:xfrm flipH="1">
            <a:off x="7623775" y="4395650"/>
            <a:ext cx="13284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7" name="Google Shape;1346;g60be7dcf1c_0_242"/>
          <p:cNvSpPr txBox="1"/>
          <p:nvPr/>
        </p:nvSpPr>
        <p:spPr>
          <a:xfrm>
            <a:off x="7853275" y="4432400"/>
            <a:ext cx="1142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 flexible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interconnect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580;g60be7dcf1c_0_473">
            <a:extLst>
              <a:ext uri="{FF2B5EF4-FFF2-40B4-BE49-F238E27FC236}">
                <a16:creationId xmlns:a16="http://schemas.microsoft.com/office/drawing/2014/main" id="{57A0C4FF-75DF-4673-9954-0A152DA82EBA}"/>
              </a:ext>
            </a:extLst>
          </p:cNvPr>
          <p:cNvSpPr txBox="1"/>
          <p:nvPr/>
        </p:nvSpPr>
        <p:spPr>
          <a:xfrm>
            <a:off x="0" y="540000"/>
            <a:ext cx="8211000" cy="86514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5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10223" y="554281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Intuition of Algorithm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74" y="3100918"/>
            <a:ext cx="1742769" cy="1537738"/>
          </a:xfrm>
          <a:prstGeom prst="rect">
            <a:avLst/>
          </a:prstGeom>
        </p:spPr>
      </p:pic>
      <p:sp>
        <p:nvSpPr>
          <p:cNvPr id="29" name="Google Shape;1534;g60be7dcf1c_0_434"/>
          <p:cNvSpPr txBox="1"/>
          <p:nvPr/>
        </p:nvSpPr>
        <p:spPr>
          <a:xfrm>
            <a:off x="1060716" y="2638061"/>
            <a:ext cx="1116024" cy="33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 graph:</a:t>
            </a:r>
          </a:p>
        </p:txBody>
      </p:sp>
      <p:sp>
        <p:nvSpPr>
          <p:cNvPr id="31" name="Google Shape;1534;g60be7dcf1c_0_434"/>
          <p:cNvSpPr txBox="1"/>
          <p:nvPr/>
        </p:nvSpPr>
        <p:spPr>
          <a:xfrm>
            <a:off x="3643198" y="2638061"/>
            <a:ext cx="1660321" cy="33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Demand-aware network: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497" y="3306597"/>
            <a:ext cx="3028877" cy="1138576"/>
          </a:xfrm>
          <a:prstGeom prst="rect">
            <a:avLst/>
          </a:prstGeom>
        </p:spPr>
      </p:pic>
      <p:sp>
        <p:nvSpPr>
          <p:cNvPr id="36" name="Google Shape;1692;g60be7dcf1c_0_579"/>
          <p:cNvSpPr/>
          <p:nvPr/>
        </p:nvSpPr>
        <p:spPr>
          <a:xfrm flipH="1">
            <a:off x="6440677" y="3361181"/>
            <a:ext cx="1305261" cy="388961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8" name="Google Shape;1693;g60be7dcf1c_0_579"/>
          <p:cNvSpPr txBox="1"/>
          <p:nvPr/>
        </p:nvSpPr>
        <p:spPr>
          <a:xfrm>
            <a:off x="6535089" y="3306597"/>
            <a:ext cx="1292737" cy="33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Ego-trees for large nodes</a:t>
            </a:r>
          </a:p>
        </p:txBody>
      </p:sp>
      <p:sp>
        <p:nvSpPr>
          <p:cNvPr id="51" name="Google Shape;1692;g60be7dcf1c_0_579"/>
          <p:cNvSpPr/>
          <p:nvPr/>
        </p:nvSpPr>
        <p:spPr>
          <a:xfrm rot="3936797" flipH="1">
            <a:off x="4346881" y="4341666"/>
            <a:ext cx="723385" cy="408131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4" name="Google Shape;1693;g60be7dcf1c_0_579"/>
          <p:cNvSpPr txBox="1"/>
          <p:nvPr/>
        </p:nvSpPr>
        <p:spPr>
          <a:xfrm rot="3829470">
            <a:off x="4466980" y="4401497"/>
            <a:ext cx="683127" cy="33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Helper node</a:t>
            </a:r>
          </a:p>
        </p:txBody>
      </p:sp>
    </p:spTree>
    <p:extLst>
      <p:ext uri="{BB962C8B-B14F-4D97-AF65-F5344CB8AC3E}">
        <p14:creationId xmlns:p14="http://schemas.microsoft.com/office/powerpoint/2010/main" val="19526828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580;g60be7dcf1c_0_473">
            <a:extLst>
              <a:ext uri="{FF2B5EF4-FFF2-40B4-BE49-F238E27FC236}">
                <a16:creationId xmlns:a16="http://schemas.microsoft.com/office/drawing/2014/main" id="{AD1BEB0C-8953-4D3C-93C9-CB35A2CE9473}"/>
              </a:ext>
            </a:extLst>
          </p:cNvPr>
          <p:cNvSpPr txBox="1"/>
          <p:nvPr/>
        </p:nvSpPr>
        <p:spPr>
          <a:xfrm>
            <a:off x="0" y="540000"/>
            <a:ext cx="8211000" cy="86514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5" name="Isosceles Triangle 24"/>
          <p:cNvSpPr/>
          <p:nvPr/>
        </p:nvSpPr>
        <p:spPr>
          <a:xfrm>
            <a:off x="5233767" y="2192329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Isosceles Triangle 25"/>
          <p:cNvSpPr/>
          <p:nvPr/>
        </p:nvSpPr>
        <p:spPr>
          <a:xfrm>
            <a:off x="4657703" y="2624377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Isosceles Triangle 28"/>
          <p:cNvSpPr/>
          <p:nvPr/>
        </p:nvSpPr>
        <p:spPr>
          <a:xfrm>
            <a:off x="4153647" y="3200441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Isosceles Triangle 29"/>
          <p:cNvSpPr/>
          <p:nvPr/>
        </p:nvSpPr>
        <p:spPr>
          <a:xfrm>
            <a:off x="4081639" y="3992529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Isosceles Triangle 30"/>
          <p:cNvSpPr/>
          <p:nvPr/>
        </p:nvSpPr>
        <p:spPr>
          <a:xfrm>
            <a:off x="4513687" y="4712609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Isosceles Triangle 31"/>
          <p:cNvSpPr/>
          <p:nvPr/>
        </p:nvSpPr>
        <p:spPr>
          <a:xfrm>
            <a:off x="5089751" y="5144657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Isosceles Triangle 32"/>
          <p:cNvSpPr/>
          <p:nvPr/>
        </p:nvSpPr>
        <p:spPr>
          <a:xfrm>
            <a:off x="5881839" y="5288673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809831" y="3056425"/>
            <a:ext cx="48612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449791" y="3344457"/>
            <a:ext cx="846162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4873727" y="3776505"/>
            <a:ext cx="1422226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01719" y="4222828"/>
            <a:ext cx="1494234" cy="16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89751" y="4424577"/>
            <a:ext cx="120620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593807" y="4676605"/>
            <a:ext cx="702146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95953" y="4928633"/>
            <a:ext cx="89942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44" y="3416465"/>
            <a:ext cx="1570602" cy="1427820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6414544" y="357677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ounded Rectangle 42"/>
          <p:cNvSpPr/>
          <p:nvPr/>
        </p:nvSpPr>
        <p:spPr>
          <a:xfrm>
            <a:off x="6414544" y="393244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ounded Rectangle 43"/>
          <p:cNvSpPr/>
          <p:nvPr/>
        </p:nvSpPr>
        <p:spPr>
          <a:xfrm>
            <a:off x="6414544" y="428424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ounded Rectangle 44"/>
          <p:cNvSpPr/>
          <p:nvPr/>
        </p:nvSpPr>
        <p:spPr>
          <a:xfrm>
            <a:off x="6414544" y="463603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ounded Rectangle 45"/>
          <p:cNvSpPr/>
          <p:nvPr/>
        </p:nvSpPr>
        <p:spPr>
          <a:xfrm>
            <a:off x="6414544" y="3752668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ounded Rectangle 46"/>
          <p:cNvSpPr/>
          <p:nvPr/>
        </p:nvSpPr>
        <p:spPr>
          <a:xfrm>
            <a:off x="6414544" y="41113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ounded Rectangle 47"/>
          <p:cNvSpPr/>
          <p:nvPr/>
        </p:nvSpPr>
        <p:spPr>
          <a:xfrm>
            <a:off x="6414544" y="44567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10541" y="3897119"/>
                <a:ext cx="291654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200" dirty="0">
                    <a:latin typeface="Consolas" panose="020B0609020204030204" pitchFamily="49" charset="0"/>
                  </a:rPr>
                  <a:t>ERL=</a:t>
                </a:r>
                <a:r>
                  <a:rPr lang="el-GR" sz="2200" dirty="0">
                    <a:latin typeface="Consolas" panose="020B0609020204030204" pitchFamily="49" charset="0"/>
                  </a:rPr>
                  <a:t>Ω</a:t>
                </a:r>
                <a:r>
                  <a:rPr lang="en-IN" sz="2200" dirty="0">
                    <a:latin typeface="Consolas" panose="020B0609020204030204" pitchFamily="49" charset="0"/>
                  </a:rPr>
                  <a:t>(H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200" baseline="-25000" dirty="0">
                        <a:latin typeface="Consolas" panose="020B0609020204030204" pitchFamily="49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N" sz="2200" dirty="0">
                    <a:latin typeface="Consolas" panose="020B0609020204030204" pitchFamily="49" charset="0"/>
                  </a:rPr>
                  <a:t>(Y|X))</a:t>
                </a:r>
                <a:endParaRPr lang="de-DE" sz="22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1" y="3897119"/>
                <a:ext cx="2916546" cy="430887"/>
              </a:xfrm>
              <a:prstGeom prst="rect">
                <a:avLst/>
              </a:prstGeom>
              <a:blipFill>
                <a:blip r:embed="rId4"/>
                <a:stretch>
                  <a:fillRect l="-2720" t="-8451" b="-281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Google Shape;1827;g60be7dcf1c_0_698"/>
          <p:cNvSpPr/>
          <p:nvPr/>
        </p:nvSpPr>
        <p:spPr>
          <a:xfrm rot="2641956">
            <a:off x="1379859" y="3387754"/>
            <a:ext cx="1181322" cy="2739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2" name="Google Shape;1828;g60be7dcf1c_0_698"/>
          <p:cNvSpPr txBox="1"/>
          <p:nvPr/>
        </p:nvSpPr>
        <p:spPr>
          <a:xfrm rot="2641956">
            <a:off x="1430997" y="3346118"/>
            <a:ext cx="1069513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destinations</a:t>
            </a:r>
          </a:p>
        </p:txBody>
      </p:sp>
      <p:sp>
        <p:nvSpPr>
          <p:cNvPr id="55" name="Google Shape;1827;g60be7dcf1c_0_698"/>
          <p:cNvSpPr/>
          <p:nvPr/>
        </p:nvSpPr>
        <p:spPr>
          <a:xfrm rot="3204655">
            <a:off x="2018017" y="3391329"/>
            <a:ext cx="950754" cy="2739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6" name="Google Shape;1828;g60be7dcf1c_0_698"/>
          <p:cNvSpPr txBox="1"/>
          <p:nvPr/>
        </p:nvSpPr>
        <p:spPr>
          <a:xfrm rot="3204655">
            <a:off x="2069433" y="3348084"/>
            <a:ext cx="888099" cy="3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sources</a:t>
            </a:r>
          </a:p>
        </p:txBody>
      </p:sp>
      <p:sp>
        <p:nvSpPr>
          <p:cNvPr id="57" name="Google Shape;1827;g60be7dcf1c_0_698"/>
          <p:cNvSpPr/>
          <p:nvPr/>
        </p:nvSpPr>
        <p:spPr>
          <a:xfrm rot="18978480">
            <a:off x="1592015" y="4454380"/>
            <a:ext cx="769078" cy="2739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8" name="Google Shape;1828;g60be7dcf1c_0_698"/>
          <p:cNvSpPr txBox="1"/>
          <p:nvPr/>
        </p:nvSpPr>
        <p:spPr>
          <a:xfrm rot="18978480">
            <a:off x="1609543" y="4426219"/>
            <a:ext cx="696282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degree</a:t>
            </a:r>
          </a:p>
        </p:txBody>
      </p:sp>
      <p:sp>
        <p:nvSpPr>
          <p:cNvPr id="49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10223" y="554281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Entropy Lower Bound</a:t>
            </a:r>
          </a:p>
        </p:txBody>
      </p:sp>
    </p:spTree>
    <p:extLst>
      <p:ext uri="{BB962C8B-B14F-4D97-AF65-F5344CB8AC3E}">
        <p14:creationId xmlns:p14="http://schemas.microsoft.com/office/powerpoint/2010/main" val="38290585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580;g60be7dcf1c_0_473">
            <a:extLst>
              <a:ext uri="{FF2B5EF4-FFF2-40B4-BE49-F238E27FC236}">
                <a16:creationId xmlns:a16="http://schemas.microsoft.com/office/drawing/2014/main" id="{645461D7-6CCA-4522-82D0-A5DCF8173974}"/>
              </a:ext>
            </a:extLst>
          </p:cNvPr>
          <p:cNvSpPr txBox="1"/>
          <p:nvPr/>
        </p:nvSpPr>
        <p:spPr>
          <a:xfrm>
            <a:off x="0" y="540000"/>
            <a:ext cx="8211000" cy="86514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5" name="Isosceles Triangle 24"/>
          <p:cNvSpPr/>
          <p:nvPr/>
        </p:nvSpPr>
        <p:spPr>
          <a:xfrm>
            <a:off x="5233767" y="2192329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Isosceles Triangle 25"/>
          <p:cNvSpPr/>
          <p:nvPr/>
        </p:nvSpPr>
        <p:spPr>
          <a:xfrm>
            <a:off x="4657703" y="2624377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Isosceles Triangle 28"/>
          <p:cNvSpPr/>
          <p:nvPr/>
        </p:nvSpPr>
        <p:spPr>
          <a:xfrm>
            <a:off x="4153647" y="3200441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Isosceles Triangle 29"/>
          <p:cNvSpPr/>
          <p:nvPr/>
        </p:nvSpPr>
        <p:spPr>
          <a:xfrm>
            <a:off x="4081639" y="3992529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Isosceles Triangle 30"/>
          <p:cNvSpPr/>
          <p:nvPr/>
        </p:nvSpPr>
        <p:spPr>
          <a:xfrm>
            <a:off x="4513687" y="4712609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Isosceles Triangle 31"/>
          <p:cNvSpPr/>
          <p:nvPr/>
        </p:nvSpPr>
        <p:spPr>
          <a:xfrm>
            <a:off x="5089751" y="5144657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Isosceles Triangle 32"/>
          <p:cNvSpPr/>
          <p:nvPr/>
        </p:nvSpPr>
        <p:spPr>
          <a:xfrm>
            <a:off x="5881839" y="5288673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809831" y="3056425"/>
            <a:ext cx="48612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449791" y="3344457"/>
            <a:ext cx="846162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4873727" y="3776505"/>
            <a:ext cx="1422226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01719" y="4222828"/>
            <a:ext cx="1494234" cy="16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89751" y="4424577"/>
            <a:ext cx="120620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593807" y="4676605"/>
            <a:ext cx="702146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95953" y="4928633"/>
            <a:ext cx="89942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44" y="3416465"/>
            <a:ext cx="1570602" cy="1427820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6414544" y="357677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ounded Rectangle 42"/>
          <p:cNvSpPr/>
          <p:nvPr/>
        </p:nvSpPr>
        <p:spPr>
          <a:xfrm>
            <a:off x="6414544" y="393244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ounded Rectangle 43"/>
          <p:cNvSpPr/>
          <p:nvPr/>
        </p:nvSpPr>
        <p:spPr>
          <a:xfrm>
            <a:off x="6414544" y="428424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ounded Rectangle 44"/>
          <p:cNvSpPr/>
          <p:nvPr/>
        </p:nvSpPr>
        <p:spPr>
          <a:xfrm>
            <a:off x="6414544" y="463603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ounded Rectangle 45"/>
          <p:cNvSpPr/>
          <p:nvPr/>
        </p:nvSpPr>
        <p:spPr>
          <a:xfrm>
            <a:off x="6414544" y="3752668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ounded Rectangle 46"/>
          <p:cNvSpPr/>
          <p:nvPr/>
        </p:nvSpPr>
        <p:spPr>
          <a:xfrm>
            <a:off x="6414544" y="41113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ounded Rectangle 47"/>
          <p:cNvSpPr/>
          <p:nvPr/>
        </p:nvSpPr>
        <p:spPr>
          <a:xfrm>
            <a:off x="6414544" y="44567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10223" y="554281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Dynamic Algorithm</a:t>
            </a:r>
          </a:p>
        </p:txBody>
      </p:sp>
      <p:sp>
        <p:nvSpPr>
          <p:cNvPr id="50" name="Google Shape;1729;g60be7dcf1c_0_603">
            <a:extLst>
              <a:ext uri="{FF2B5EF4-FFF2-40B4-BE49-F238E27FC236}">
                <a16:creationId xmlns:a16="http://schemas.microsoft.com/office/drawing/2014/main" id="{040F389D-6F1B-4477-835D-B721A1DD9DB3}"/>
              </a:ext>
            </a:extLst>
          </p:cNvPr>
          <p:cNvSpPr/>
          <p:nvPr/>
        </p:nvSpPr>
        <p:spPr>
          <a:xfrm>
            <a:off x="1293784" y="3287285"/>
            <a:ext cx="1557000" cy="15570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53" name="Google Shape;1730;g60be7dcf1c_0_603">
            <a:extLst>
              <a:ext uri="{FF2B5EF4-FFF2-40B4-BE49-F238E27FC236}">
                <a16:creationId xmlns:a16="http://schemas.microsoft.com/office/drawing/2014/main" id="{120A167B-7668-4445-8291-1BFC4DA44AD5}"/>
              </a:ext>
            </a:extLst>
          </p:cNvPr>
          <p:cNvSpPr txBox="1"/>
          <p:nvPr/>
        </p:nvSpPr>
        <p:spPr>
          <a:xfrm>
            <a:off x="1223757" y="3810911"/>
            <a:ext cx="1623363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Dynamic</a:t>
            </a:r>
          </a:p>
        </p:txBody>
      </p:sp>
    </p:spTree>
    <p:extLst>
      <p:ext uri="{BB962C8B-B14F-4D97-AF65-F5344CB8AC3E}">
        <p14:creationId xmlns:p14="http://schemas.microsoft.com/office/powerpoint/2010/main" val="25919875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60be7dcf1c_0_659"/>
          <p:cNvSpPr txBox="1"/>
          <p:nvPr/>
        </p:nvSpPr>
        <p:spPr>
          <a:xfrm>
            <a:off x="0" y="540000"/>
            <a:ext cx="8211000" cy="1538182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5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Further Reading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TON 2016, DISC 2017, </a:t>
            </a:r>
            <a:b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CCR 2019, INFOCOM 2019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0" y="2294007"/>
            <a:ext cx="3152217" cy="2174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110" y="2430241"/>
            <a:ext cx="3636753" cy="2174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67" y="4761814"/>
            <a:ext cx="4002155" cy="18877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099" y="4761814"/>
            <a:ext cx="2495551" cy="1910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47458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V="1">
            <a:off x="6229904" y="3844136"/>
            <a:ext cx="1206505" cy="5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1" idx="3"/>
            <a:endCxn id="112" idx="7"/>
          </p:cNvCxnSpPr>
          <p:nvPr/>
        </p:nvCxnSpPr>
        <p:spPr>
          <a:xfrm flipV="1">
            <a:off x="5389257" y="2776316"/>
            <a:ext cx="634012" cy="57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1"/>
          </p:cNvCxnSpPr>
          <p:nvPr/>
        </p:nvCxnSpPr>
        <p:spPr>
          <a:xfrm flipH="1" flipV="1">
            <a:off x="5536480" y="3229333"/>
            <a:ext cx="707042" cy="571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H="1" flipV="1">
            <a:off x="5881445" y="2807560"/>
            <a:ext cx="823252" cy="427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7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6954274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Related Problem</a:t>
            </a:r>
            <a:b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Virtual Network Embedding Problem (VNEP)</a:t>
            </a:r>
          </a:p>
        </p:txBody>
      </p:sp>
      <p:sp>
        <p:nvSpPr>
          <p:cNvPr id="111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57621" y="3163471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38881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662133" y="317208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4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211886" y="376891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58432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463043" y="372598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20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7"/>
            <a:endCxn id="113" idx="3"/>
          </p:cNvCxnSpPr>
          <p:nvPr/>
        </p:nvCxnSpPr>
        <p:spPr>
          <a:xfrm flipV="1">
            <a:off x="6396274" y="3356472"/>
            <a:ext cx="297495" cy="444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17" idx="3"/>
          </p:cNvCxnSpPr>
          <p:nvPr/>
        </p:nvCxnSpPr>
        <p:spPr>
          <a:xfrm flipV="1">
            <a:off x="6878157" y="2929068"/>
            <a:ext cx="411911" cy="300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8" idx="0"/>
            <a:endCxn id="117" idx="4"/>
          </p:cNvCxnSpPr>
          <p:nvPr/>
        </p:nvCxnSpPr>
        <p:spPr>
          <a:xfrm flipH="1" flipV="1">
            <a:off x="7366444" y="2960704"/>
            <a:ext cx="204611" cy="765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35" idx="6"/>
          </p:cNvCxnSpPr>
          <p:nvPr/>
        </p:nvCxnSpPr>
        <p:spPr>
          <a:xfrm>
            <a:off x="5440034" y="4966244"/>
            <a:ext cx="252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32022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0992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0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30003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77311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6322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5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75333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5112190" y="4225222"/>
            <a:ext cx="3185013" cy="46570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oogle Shape;1817;g60be7dcf1c_0_698"/>
          <p:cNvSpPr txBox="1"/>
          <p:nvPr/>
        </p:nvSpPr>
        <p:spPr>
          <a:xfrm>
            <a:off x="5890001" y="4222323"/>
            <a:ext cx="1704421" cy="34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Embedding?</a:t>
            </a:r>
            <a:endParaRPr lang="en-GB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" name="Google Shape;1534;g60be7dcf1c_0_434"/>
          <p:cNvSpPr txBox="1"/>
          <p:nvPr/>
        </p:nvSpPr>
        <p:spPr>
          <a:xfrm>
            <a:off x="887106" y="2561058"/>
            <a:ext cx="358567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Example </a:t>
            </a:r>
            <a:r>
              <a:rPr lang="en-AT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△=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2: A Minium Linear Arrangement (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MLA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Problem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Minimizes sum of virtual 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edges</a:t>
            </a:r>
          </a:p>
        </p:txBody>
      </p:sp>
    </p:spTree>
    <p:extLst>
      <p:ext uri="{BB962C8B-B14F-4D97-AF65-F5344CB8AC3E}">
        <p14:creationId xmlns:p14="http://schemas.microsoft.com/office/powerpoint/2010/main" val="21511306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V="1">
            <a:off x="6229904" y="3844136"/>
            <a:ext cx="1206505" cy="5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1" idx="3"/>
            <a:endCxn id="112" idx="7"/>
          </p:cNvCxnSpPr>
          <p:nvPr/>
        </p:nvCxnSpPr>
        <p:spPr>
          <a:xfrm flipV="1">
            <a:off x="5389257" y="2776316"/>
            <a:ext cx="634012" cy="57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1"/>
          </p:cNvCxnSpPr>
          <p:nvPr/>
        </p:nvCxnSpPr>
        <p:spPr>
          <a:xfrm flipH="1" flipV="1">
            <a:off x="5536480" y="3229333"/>
            <a:ext cx="707042" cy="571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H="1" flipV="1">
            <a:off x="5881445" y="2807560"/>
            <a:ext cx="823252" cy="427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7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6954274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Related Problem</a:t>
            </a:r>
            <a:b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Virtual Network Embedding Problem (VNEP)</a:t>
            </a:r>
          </a:p>
        </p:txBody>
      </p:sp>
      <p:cxnSp>
        <p:nvCxnSpPr>
          <p:cNvPr id="109" name="Gerader Verbinder 22"/>
          <p:cNvCxnSpPr>
            <a:cxnSpLocks/>
            <a:stCxn id="111" idx="7"/>
          </p:cNvCxnSpPr>
          <p:nvPr/>
        </p:nvCxnSpPr>
        <p:spPr>
          <a:xfrm flipV="1">
            <a:off x="5542009" y="2909174"/>
            <a:ext cx="330371" cy="285933"/>
          </a:xfrm>
          <a:prstGeom prst="line">
            <a:avLst/>
          </a:prstGeom>
          <a:ln w="76200">
            <a:solidFill>
              <a:srgbClr val="FFC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57621" y="3163471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38881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662133" y="317208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4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211886" y="376891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58432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463043" y="372598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20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7"/>
            <a:endCxn id="113" idx="3"/>
          </p:cNvCxnSpPr>
          <p:nvPr/>
        </p:nvCxnSpPr>
        <p:spPr>
          <a:xfrm flipV="1">
            <a:off x="6396274" y="3356472"/>
            <a:ext cx="297495" cy="444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17" idx="3"/>
          </p:cNvCxnSpPr>
          <p:nvPr/>
        </p:nvCxnSpPr>
        <p:spPr>
          <a:xfrm flipV="1">
            <a:off x="6878157" y="2929068"/>
            <a:ext cx="411911" cy="300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8" idx="0"/>
            <a:endCxn id="117" idx="4"/>
          </p:cNvCxnSpPr>
          <p:nvPr/>
        </p:nvCxnSpPr>
        <p:spPr>
          <a:xfrm flipH="1" flipV="1">
            <a:off x="7366444" y="2960704"/>
            <a:ext cx="204611" cy="765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35" idx="6"/>
          </p:cNvCxnSpPr>
          <p:nvPr/>
        </p:nvCxnSpPr>
        <p:spPr>
          <a:xfrm>
            <a:off x="5440034" y="4966244"/>
            <a:ext cx="252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32022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0992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0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30003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77311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6322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5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75333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3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27" idx="0"/>
            <a:endCxn id="111" idx="4"/>
          </p:cNvCxnSpPr>
          <p:nvPr/>
        </p:nvCxnSpPr>
        <p:spPr>
          <a:xfrm flipV="1">
            <a:off x="5440034" y="3379495"/>
            <a:ext cx="25599" cy="147873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12" idx="4"/>
          </p:cNvCxnSpPr>
          <p:nvPr/>
        </p:nvCxnSpPr>
        <p:spPr>
          <a:xfrm flipH="1" flipV="1">
            <a:off x="5946893" y="2960704"/>
            <a:ext cx="1788709" cy="181911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0" idx="0"/>
          </p:cNvCxnSpPr>
          <p:nvPr/>
        </p:nvCxnSpPr>
        <p:spPr>
          <a:xfrm flipH="1" flipV="1">
            <a:off x="6325138" y="3988501"/>
            <a:ext cx="82905" cy="86973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2" idx="0"/>
          </p:cNvCxnSpPr>
          <p:nvPr/>
        </p:nvCxnSpPr>
        <p:spPr>
          <a:xfrm flipH="1" flipV="1">
            <a:off x="6776549" y="3356473"/>
            <a:ext cx="104578" cy="150175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3" idx="0"/>
            <a:endCxn id="117" idx="4"/>
          </p:cNvCxnSpPr>
          <p:nvPr/>
        </p:nvCxnSpPr>
        <p:spPr>
          <a:xfrm flipH="1" flipV="1">
            <a:off x="7366444" y="2960704"/>
            <a:ext cx="4793" cy="189752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28" idx="0"/>
            <a:endCxn id="118" idx="3"/>
          </p:cNvCxnSpPr>
          <p:nvPr/>
        </p:nvCxnSpPr>
        <p:spPr>
          <a:xfrm flipV="1">
            <a:off x="5917933" y="3910374"/>
            <a:ext cx="1576746" cy="94785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oogle Shape;1817;g60be7dcf1c_0_698"/>
          <p:cNvSpPr txBox="1"/>
          <p:nvPr/>
        </p:nvSpPr>
        <p:spPr>
          <a:xfrm>
            <a:off x="5070563" y="2729538"/>
            <a:ext cx="696600" cy="3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cost 5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1817;g60be7dcf1c_0_698"/>
          <p:cNvSpPr txBox="1"/>
          <p:nvPr/>
        </p:nvSpPr>
        <p:spPr>
          <a:xfrm>
            <a:off x="7735602" y="3510445"/>
            <a:ext cx="1475098" cy="51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400" i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Bad!</a:t>
            </a:r>
            <a:endParaRPr lang="en-GB" sz="2400" i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" name="Gerader Verbinder 22"/>
          <p:cNvCxnSpPr>
            <a:cxnSpLocks/>
            <a:stCxn id="127" idx="6"/>
            <a:endCxn id="135" idx="2"/>
          </p:cNvCxnSpPr>
          <p:nvPr/>
        </p:nvCxnSpPr>
        <p:spPr>
          <a:xfrm>
            <a:off x="5548046" y="4966244"/>
            <a:ext cx="2205289" cy="0"/>
          </a:xfrm>
          <a:prstGeom prst="line">
            <a:avLst/>
          </a:prstGeom>
          <a:ln w="76200">
            <a:solidFill>
              <a:srgbClr val="FFC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534;g60be7dcf1c_0_434"/>
          <p:cNvSpPr txBox="1"/>
          <p:nvPr/>
        </p:nvSpPr>
        <p:spPr>
          <a:xfrm>
            <a:off x="887106" y="2561058"/>
            <a:ext cx="358567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Example </a:t>
            </a:r>
            <a:r>
              <a:rPr lang="en-AT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△=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2: A Minium Linear Arrangement (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MLA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Problem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Minimizes sum of virtual 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edges</a:t>
            </a:r>
          </a:p>
        </p:txBody>
      </p:sp>
    </p:spTree>
    <p:extLst>
      <p:ext uri="{BB962C8B-B14F-4D97-AF65-F5344CB8AC3E}">
        <p14:creationId xmlns:p14="http://schemas.microsoft.com/office/powerpoint/2010/main" val="30532348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V="1">
            <a:off x="6229904" y="3844136"/>
            <a:ext cx="1206505" cy="5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1" idx="3"/>
            <a:endCxn id="112" idx="7"/>
          </p:cNvCxnSpPr>
          <p:nvPr/>
        </p:nvCxnSpPr>
        <p:spPr>
          <a:xfrm flipV="1">
            <a:off x="5389257" y="2776316"/>
            <a:ext cx="634012" cy="57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1"/>
          </p:cNvCxnSpPr>
          <p:nvPr/>
        </p:nvCxnSpPr>
        <p:spPr>
          <a:xfrm flipH="1" flipV="1">
            <a:off x="5536480" y="3229333"/>
            <a:ext cx="707042" cy="571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H="1" flipV="1">
            <a:off x="5881445" y="2807560"/>
            <a:ext cx="823252" cy="427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7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6954274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Related Problem</a:t>
            </a:r>
            <a:b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Virtual Network Embedding Problem (VNEP)</a:t>
            </a:r>
          </a:p>
        </p:txBody>
      </p:sp>
      <p:cxnSp>
        <p:nvCxnSpPr>
          <p:cNvPr id="109" name="Gerader Verbinder 22"/>
          <p:cNvCxnSpPr>
            <a:cxnSpLocks/>
            <a:stCxn id="111" idx="7"/>
          </p:cNvCxnSpPr>
          <p:nvPr/>
        </p:nvCxnSpPr>
        <p:spPr>
          <a:xfrm flipV="1">
            <a:off x="5542009" y="2909174"/>
            <a:ext cx="330371" cy="285933"/>
          </a:xfrm>
          <a:prstGeom prst="line">
            <a:avLst/>
          </a:prstGeom>
          <a:ln w="76200">
            <a:solidFill>
              <a:srgbClr val="FFC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57621" y="3163471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38881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662133" y="317208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4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211886" y="376891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58432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463043" y="372598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20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7"/>
            <a:endCxn id="113" idx="3"/>
          </p:cNvCxnSpPr>
          <p:nvPr/>
        </p:nvCxnSpPr>
        <p:spPr>
          <a:xfrm flipV="1">
            <a:off x="6396274" y="3356472"/>
            <a:ext cx="297495" cy="444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17" idx="3"/>
          </p:cNvCxnSpPr>
          <p:nvPr/>
        </p:nvCxnSpPr>
        <p:spPr>
          <a:xfrm flipV="1">
            <a:off x="6878157" y="2929068"/>
            <a:ext cx="411911" cy="300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8" idx="0"/>
            <a:endCxn id="117" idx="4"/>
          </p:cNvCxnSpPr>
          <p:nvPr/>
        </p:nvCxnSpPr>
        <p:spPr>
          <a:xfrm flipH="1" flipV="1">
            <a:off x="7366444" y="2960704"/>
            <a:ext cx="204611" cy="765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35" idx="6"/>
          </p:cNvCxnSpPr>
          <p:nvPr/>
        </p:nvCxnSpPr>
        <p:spPr>
          <a:xfrm>
            <a:off x="5440034" y="4966244"/>
            <a:ext cx="252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32022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0992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0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30003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77311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6322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5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75333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3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27" idx="0"/>
            <a:endCxn id="111" idx="4"/>
          </p:cNvCxnSpPr>
          <p:nvPr/>
        </p:nvCxnSpPr>
        <p:spPr>
          <a:xfrm flipV="1">
            <a:off x="5440034" y="3379495"/>
            <a:ext cx="25599" cy="147873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28" idx="0"/>
            <a:endCxn id="112" idx="4"/>
          </p:cNvCxnSpPr>
          <p:nvPr/>
        </p:nvCxnSpPr>
        <p:spPr>
          <a:xfrm flipV="1">
            <a:off x="5917933" y="2960704"/>
            <a:ext cx="28960" cy="189752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0" idx="0"/>
          </p:cNvCxnSpPr>
          <p:nvPr/>
        </p:nvCxnSpPr>
        <p:spPr>
          <a:xfrm flipH="1" flipV="1">
            <a:off x="6325138" y="3988501"/>
            <a:ext cx="82905" cy="86973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2" idx="0"/>
          </p:cNvCxnSpPr>
          <p:nvPr/>
        </p:nvCxnSpPr>
        <p:spPr>
          <a:xfrm flipH="1" flipV="1">
            <a:off x="6776549" y="3356473"/>
            <a:ext cx="104578" cy="150175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3" idx="0"/>
            <a:endCxn id="117" idx="4"/>
          </p:cNvCxnSpPr>
          <p:nvPr/>
        </p:nvCxnSpPr>
        <p:spPr>
          <a:xfrm flipH="1" flipV="1">
            <a:off x="7366444" y="2960704"/>
            <a:ext cx="4793" cy="189752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5" idx="0"/>
            <a:endCxn id="118" idx="4"/>
          </p:cNvCxnSpPr>
          <p:nvPr/>
        </p:nvCxnSpPr>
        <p:spPr>
          <a:xfrm flipH="1" flipV="1">
            <a:off x="7571055" y="3942010"/>
            <a:ext cx="290292" cy="91622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oogle Shape;1817;g60be7dcf1c_0_698"/>
          <p:cNvSpPr txBox="1"/>
          <p:nvPr/>
        </p:nvSpPr>
        <p:spPr>
          <a:xfrm>
            <a:off x="5070563" y="2729538"/>
            <a:ext cx="696600" cy="3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cost 1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1817;g60be7dcf1c_0_698"/>
          <p:cNvSpPr txBox="1"/>
          <p:nvPr/>
        </p:nvSpPr>
        <p:spPr>
          <a:xfrm>
            <a:off x="7735602" y="3510445"/>
            <a:ext cx="1475098" cy="51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400" i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Good!</a:t>
            </a:r>
            <a:endParaRPr lang="en-GB" sz="2400" i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" name="Gerader Verbinder 22"/>
          <p:cNvCxnSpPr>
            <a:cxnSpLocks/>
            <a:stCxn id="127" idx="6"/>
            <a:endCxn id="128" idx="2"/>
          </p:cNvCxnSpPr>
          <p:nvPr/>
        </p:nvCxnSpPr>
        <p:spPr>
          <a:xfrm>
            <a:off x="5548046" y="4966244"/>
            <a:ext cx="261875" cy="0"/>
          </a:xfrm>
          <a:prstGeom prst="line">
            <a:avLst/>
          </a:prstGeom>
          <a:ln w="76200">
            <a:solidFill>
              <a:srgbClr val="FFC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534;g60be7dcf1c_0_434"/>
          <p:cNvSpPr txBox="1"/>
          <p:nvPr/>
        </p:nvSpPr>
        <p:spPr>
          <a:xfrm>
            <a:off x="887106" y="2561058"/>
            <a:ext cx="358567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Example </a:t>
            </a:r>
            <a:r>
              <a:rPr lang="en-AT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△=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2: A Minium Linear Arrangement (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MLA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Problem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Minimizes sum of virtual 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edges</a:t>
            </a:r>
          </a:p>
        </p:txBody>
      </p:sp>
    </p:spTree>
    <p:extLst>
      <p:ext uri="{BB962C8B-B14F-4D97-AF65-F5344CB8AC3E}">
        <p14:creationId xmlns:p14="http://schemas.microsoft.com/office/powerpoint/2010/main" val="25437391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V="1">
            <a:off x="6229904" y="3844136"/>
            <a:ext cx="1206505" cy="5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1" idx="3"/>
            <a:endCxn id="112" idx="7"/>
          </p:cNvCxnSpPr>
          <p:nvPr/>
        </p:nvCxnSpPr>
        <p:spPr>
          <a:xfrm flipV="1">
            <a:off x="5389257" y="2776316"/>
            <a:ext cx="634012" cy="57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1"/>
          </p:cNvCxnSpPr>
          <p:nvPr/>
        </p:nvCxnSpPr>
        <p:spPr>
          <a:xfrm flipH="1" flipV="1">
            <a:off x="5536480" y="3229333"/>
            <a:ext cx="707042" cy="571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H="1" flipV="1">
            <a:off x="5881445" y="2807560"/>
            <a:ext cx="823252" cy="427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7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6954274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Related Problem</a:t>
            </a:r>
            <a:b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Virtual Network Embedding Problem (VNEP)</a:t>
            </a:r>
          </a:p>
        </p:txBody>
      </p:sp>
      <p:sp>
        <p:nvSpPr>
          <p:cNvPr id="111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57621" y="3163471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38881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662133" y="317208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4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211886" y="376891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58432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463043" y="372598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20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7"/>
            <a:endCxn id="113" idx="3"/>
          </p:cNvCxnSpPr>
          <p:nvPr/>
        </p:nvCxnSpPr>
        <p:spPr>
          <a:xfrm flipV="1">
            <a:off x="6396274" y="3356472"/>
            <a:ext cx="297495" cy="444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17" idx="3"/>
          </p:cNvCxnSpPr>
          <p:nvPr/>
        </p:nvCxnSpPr>
        <p:spPr>
          <a:xfrm flipV="1">
            <a:off x="6878157" y="2929068"/>
            <a:ext cx="411911" cy="300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8" idx="0"/>
            <a:endCxn id="117" idx="4"/>
          </p:cNvCxnSpPr>
          <p:nvPr/>
        </p:nvCxnSpPr>
        <p:spPr>
          <a:xfrm flipH="1" flipV="1">
            <a:off x="7366444" y="2960704"/>
            <a:ext cx="204611" cy="765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35" idx="6"/>
          </p:cNvCxnSpPr>
          <p:nvPr/>
        </p:nvCxnSpPr>
        <p:spPr>
          <a:xfrm>
            <a:off x="5440034" y="4966244"/>
            <a:ext cx="252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32022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0992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0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30003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77311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6322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5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75333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3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27" idx="0"/>
            <a:endCxn id="111" idx="4"/>
          </p:cNvCxnSpPr>
          <p:nvPr/>
        </p:nvCxnSpPr>
        <p:spPr>
          <a:xfrm flipV="1">
            <a:off x="5440034" y="3379495"/>
            <a:ext cx="25599" cy="147873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28" idx="0"/>
            <a:endCxn id="112" idx="4"/>
          </p:cNvCxnSpPr>
          <p:nvPr/>
        </p:nvCxnSpPr>
        <p:spPr>
          <a:xfrm flipV="1">
            <a:off x="5917933" y="2960704"/>
            <a:ext cx="28960" cy="189752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0" idx="0"/>
          </p:cNvCxnSpPr>
          <p:nvPr/>
        </p:nvCxnSpPr>
        <p:spPr>
          <a:xfrm flipH="1" flipV="1">
            <a:off x="6325138" y="3988501"/>
            <a:ext cx="82905" cy="86973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2" idx="0"/>
          </p:cNvCxnSpPr>
          <p:nvPr/>
        </p:nvCxnSpPr>
        <p:spPr>
          <a:xfrm flipH="1" flipV="1">
            <a:off x="6776549" y="3356473"/>
            <a:ext cx="104578" cy="150175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3" idx="0"/>
            <a:endCxn id="117" idx="4"/>
          </p:cNvCxnSpPr>
          <p:nvPr/>
        </p:nvCxnSpPr>
        <p:spPr>
          <a:xfrm flipH="1" flipV="1">
            <a:off x="7366444" y="2960704"/>
            <a:ext cx="4793" cy="189752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5" idx="1"/>
          </p:cNvCxnSpPr>
          <p:nvPr/>
        </p:nvCxnSpPr>
        <p:spPr>
          <a:xfrm flipH="1" flipV="1">
            <a:off x="7608067" y="3942012"/>
            <a:ext cx="176904" cy="947856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Google Shape;1534;g60be7dcf1c_0_434"/>
          <p:cNvSpPr txBox="1"/>
          <p:nvPr/>
        </p:nvSpPr>
        <p:spPr>
          <a:xfrm>
            <a:off x="887106" y="2561058"/>
            <a:ext cx="358567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Example </a:t>
            </a:r>
            <a:r>
              <a:rPr lang="en-AT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△=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2: A Minium Linear Arrangement (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MLA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Problem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Minimizes sum of virtual 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edges</a:t>
            </a:r>
          </a:p>
        </p:txBody>
      </p:sp>
      <p:sp>
        <p:nvSpPr>
          <p:cNvPr id="38" name="Google Shape;1534;g60be7dcf1c_0_434"/>
          <p:cNvSpPr txBox="1"/>
          <p:nvPr/>
        </p:nvSpPr>
        <p:spPr>
          <a:xfrm>
            <a:off x="929219" y="3974235"/>
            <a:ext cx="358567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MLA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NP-hard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AT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so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our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problem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213377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Image result for zauberstab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275" y="4413302"/>
            <a:ext cx="611846" cy="8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tern mit 7 Zacken 5"/>
          <p:cNvSpPr/>
          <p:nvPr/>
        </p:nvSpPr>
        <p:spPr>
          <a:xfrm>
            <a:off x="4691496" y="4439824"/>
            <a:ext cx="3909702" cy="1033454"/>
          </a:xfrm>
          <a:prstGeom prst="star7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V="1">
            <a:off x="6229904" y="3844136"/>
            <a:ext cx="1206505" cy="5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1" idx="3"/>
            <a:endCxn id="112" idx="7"/>
          </p:cNvCxnSpPr>
          <p:nvPr/>
        </p:nvCxnSpPr>
        <p:spPr>
          <a:xfrm flipV="1">
            <a:off x="5389257" y="2776316"/>
            <a:ext cx="634012" cy="57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1"/>
          </p:cNvCxnSpPr>
          <p:nvPr/>
        </p:nvCxnSpPr>
        <p:spPr>
          <a:xfrm flipH="1" flipV="1">
            <a:off x="5536480" y="3229333"/>
            <a:ext cx="707042" cy="571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H="1" flipV="1">
            <a:off x="5881445" y="2807560"/>
            <a:ext cx="823252" cy="427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7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6954274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Related Problem</a:t>
            </a:r>
            <a:b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Virtual Network Embedding Problem (VNEP)</a:t>
            </a:r>
          </a:p>
        </p:txBody>
      </p:sp>
      <p:sp>
        <p:nvSpPr>
          <p:cNvPr id="111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57621" y="3163471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38881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662133" y="317208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4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211886" y="376891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58432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463043" y="372598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20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7"/>
            <a:endCxn id="113" idx="3"/>
          </p:cNvCxnSpPr>
          <p:nvPr/>
        </p:nvCxnSpPr>
        <p:spPr>
          <a:xfrm flipV="1">
            <a:off x="6396274" y="3356472"/>
            <a:ext cx="297495" cy="444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17" idx="3"/>
          </p:cNvCxnSpPr>
          <p:nvPr/>
        </p:nvCxnSpPr>
        <p:spPr>
          <a:xfrm flipV="1">
            <a:off x="6878157" y="2929068"/>
            <a:ext cx="411911" cy="300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8" idx="0"/>
            <a:endCxn id="117" idx="4"/>
          </p:cNvCxnSpPr>
          <p:nvPr/>
        </p:nvCxnSpPr>
        <p:spPr>
          <a:xfrm flipH="1" flipV="1">
            <a:off x="7366444" y="2960704"/>
            <a:ext cx="204611" cy="765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35" idx="6"/>
          </p:cNvCxnSpPr>
          <p:nvPr/>
        </p:nvCxnSpPr>
        <p:spPr>
          <a:xfrm>
            <a:off x="5440034" y="4966244"/>
            <a:ext cx="252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32022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0992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0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30003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77311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6322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5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75333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3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27" idx="0"/>
            <a:endCxn id="111" idx="4"/>
          </p:cNvCxnSpPr>
          <p:nvPr/>
        </p:nvCxnSpPr>
        <p:spPr>
          <a:xfrm flipV="1">
            <a:off x="5440034" y="3379495"/>
            <a:ext cx="25599" cy="147873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28" idx="0"/>
            <a:endCxn id="112" idx="4"/>
          </p:cNvCxnSpPr>
          <p:nvPr/>
        </p:nvCxnSpPr>
        <p:spPr>
          <a:xfrm flipV="1">
            <a:off x="5917933" y="2960704"/>
            <a:ext cx="28960" cy="189752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0" idx="0"/>
          </p:cNvCxnSpPr>
          <p:nvPr/>
        </p:nvCxnSpPr>
        <p:spPr>
          <a:xfrm flipH="1" flipV="1">
            <a:off x="6325138" y="3988501"/>
            <a:ext cx="82905" cy="86973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2" idx="0"/>
          </p:cNvCxnSpPr>
          <p:nvPr/>
        </p:nvCxnSpPr>
        <p:spPr>
          <a:xfrm flipH="1" flipV="1">
            <a:off x="6776549" y="3356473"/>
            <a:ext cx="104578" cy="150175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3" idx="0"/>
            <a:endCxn id="117" idx="4"/>
          </p:cNvCxnSpPr>
          <p:nvPr/>
        </p:nvCxnSpPr>
        <p:spPr>
          <a:xfrm flipH="1" flipV="1">
            <a:off x="7366444" y="2960704"/>
            <a:ext cx="4793" cy="189752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5" idx="1"/>
          </p:cNvCxnSpPr>
          <p:nvPr/>
        </p:nvCxnSpPr>
        <p:spPr>
          <a:xfrm flipH="1" flipV="1">
            <a:off x="7608067" y="3942012"/>
            <a:ext cx="176904" cy="947856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Google Shape;1534;g60be7dcf1c_0_434"/>
          <p:cNvSpPr txBox="1"/>
          <p:nvPr/>
        </p:nvSpPr>
        <p:spPr>
          <a:xfrm>
            <a:off x="887106" y="2561058"/>
            <a:ext cx="358567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Example </a:t>
            </a:r>
            <a:r>
              <a:rPr lang="en-AT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△=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2: A Minium Linear Arrangement (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MLA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Problem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Minimizes sum of virtual 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edges</a:t>
            </a:r>
          </a:p>
        </p:txBody>
      </p:sp>
      <p:sp>
        <p:nvSpPr>
          <p:cNvPr id="38" name="Google Shape;1534;g60be7dcf1c_0_434"/>
          <p:cNvSpPr txBox="1"/>
          <p:nvPr/>
        </p:nvSpPr>
        <p:spPr>
          <a:xfrm>
            <a:off x="929219" y="3974235"/>
            <a:ext cx="358567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MLA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NP-hard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AT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so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our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problem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" name="Google Shape;1534;g60be7dcf1c_0_434"/>
          <p:cNvSpPr txBox="1"/>
          <p:nvPr/>
        </p:nvSpPr>
        <p:spPr>
          <a:xfrm>
            <a:off x="929219" y="4841553"/>
            <a:ext cx="4014561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what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AT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△</a:t>
            </a:r>
            <a:r>
              <a:rPr lang="de-DE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AT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Embedding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problem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still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hard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have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degree of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freedom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378839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Image result for zauberstab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275" y="4413302"/>
            <a:ext cx="611846" cy="8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tern mit 7 Zacken 5"/>
          <p:cNvSpPr/>
          <p:nvPr/>
        </p:nvSpPr>
        <p:spPr>
          <a:xfrm>
            <a:off x="4691496" y="4439824"/>
            <a:ext cx="3909702" cy="1033454"/>
          </a:xfrm>
          <a:prstGeom prst="star7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V="1">
            <a:off x="6229904" y="3844136"/>
            <a:ext cx="1206505" cy="5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1" idx="3"/>
            <a:endCxn id="112" idx="7"/>
          </p:cNvCxnSpPr>
          <p:nvPr/>
        </p:nvCxnSpPr>
        <p:spPr>
          <a:xfrm flipV="1">
            <a:off x="5389257" y="2776316"/>
            <a:ext cx="634012" cy="57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1"/>
          </p:cNvCxnSpPr>
          <p:nvPr/>
        </p:nvCxnSpPr>
        <p:spPr>
          <a:xfrm flipH="1" flipV="1">
            <a:off x="5536480" y="3229333"/>
            <a:ext cx="707042" cy="571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/>
          <p:nvPr/>
        </p:nvCxnSpPr>
        <p:spPr>
          <a:xfrm flipH="1" flipV="1">
            <a:off x="5881445" y="2807560"/>
            <a:ext cx="823252" cy="427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7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6954274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Related Problem</a:t>
            </a:r>
            <a:b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Virtual Network Embedding Problem (VNEP)</a:t>
            </a:r>
          </a:p>
        </p:txBody>
      </p:sp>
      <p:sp>
        <p:nvSpPr>
          <p:cNvPr id="111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57621" y="3163471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38881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662133" y="317208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4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211886" y="376891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58432" y="27446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463043" y="372598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20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4" idx="7"/>
            <a:endCxn id="113" idx="3"/>
          </p:cNvCxnSpPr>
          <p:nvPr/>
        </p:nvCxnSpPr>
        <p:spPr>
          <a:xfrm flipV="1">
            <a:off x="6396274" y="3356472"/>
            <a:ext cx="297495" cy="444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17" idx="3"/>
          </p:cNvCxnSpPr>
          <p:nvPr/>
        </p:nvCxnSpPr>
        <p:spPr>
          <a:xfrm flipV="1">
            <a:off x="6878157" y="2929068"/>
            <a:ext cx="411911" cy="300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18" idx="0"/>
            <a:endCxn id="117" idx="4"/>
          </p:cNvCxnSpPr>
          <p:nvPr/>
        </p:nvCxnSpPr>
        <p:spPr>
          <a:xfrm flipH="1" flipV="1">
            <a:off x="7366444" y="2960704"/>
            <a:ext cx="204611" cy="765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endCxn id="135" idx="6"/>
          </p:cNvCxnSpPr>
          <p:nvPr/>
        </p:nvCxnSpPr>
        <p:spPr>
          <a:xfrm>
            <a:off x="5440034" y="4966244"/>
            <a:ext cx="252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332022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8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580992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0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300031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2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677311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3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26322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5" name="Oval 44">
            <a:extLst>
              <a:ext uri="{FF2B5EF4-FFF2-40B4-BE49-F238E27FC236}">
                <a16:creationId xmlns:a16="http://schemas.microsoft.com/office/drawing/2014/main" id="{E1FECE1A-7BA8-1C46-BC6E-1B034AEDFC49}"/>
              </a:ext>
            </a:extLst>
          </p:cNvPr>
          <p:cNvSpPr/>
          <p:nvPr/>
        </p:nvSpPr>
        <p:spPr>
          <a:xfrm>
            <a:off x="7753335" y="485823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3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27" idx="0"/>
            <a:endCxn id="111" idx="4"/>
          </p:cNvCxnSpPr>
          <p:nvPr/>
        </p:nvCxnSpPr>
        <p:spPr>
          <a:xfrm flipV="1">
            <a:off x="5440034" y="3379495"/>
            <a:ext cx="25599" cy="147873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28" idx="0"/>
            <a:endCxn id="112" idx="4"/>
          </p:cNvCxnSpPr>
          <p:nvPr/>
        </p:nvCxnSpPr>
        <p:spPr>
          <a:xfrm flipV="1">
            <a:off x="5917933" y="2960704"/>
            <a:ext cx="28960" cy="189752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0" idx="0"/>
          </p:cNvCxnSpPr>
          <p:nvPr/>
        </p:nvCxnSpPr>
        <p:spPr>
          <a:xfrm flipH="1" flipV="1">
            <a:off x="6325138" y="3988501"/>
            <a:ext cx="82905" cy="86973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2" idx="0"/>
          </p:cNvCxnSpPr>
          <p:nvPr/>
        </p:nvCxnSpPr>
        <p:spPr>
          <a:xfrm flipH="1" flipV="1">
            <a:off x="6776549" y="3356473"/>
            <a:ext cx="104578" cy="150175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3" idx="0"/>
            <a:endCxn id="117" idx="4"/>
          </p:cNvCxnSpPr>
          <p:nvPr/>
        </p:nvCxnSpPr>
        <p:spPr>
          <a:xfrm flipH="1" flipV="1">
            <a:off x="7366444" y="2960704"/>
            <a:ext cx="4793" cy="189752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r Verbinder 22">
            <a:extLst>
              <a:ext uri="{FF2B5EF4-FFF2-40B4-BE49-F238E27FC236}">
                <a16:creationId xmlns:a16="http://schemas.microsoft.com/office/drawing/2014/main" id="{CBD47D0E-89E7-3149-91AE-91F77164A83B}"/>
              </a:ext>
            </a:extLst>
          </p:cNvPr>
          <p:cNvCxnSpPr>
            <a:stCxn id="135" idx="1"/>
          </p:cNvCxnSpPr>
          <p:nvPr/>
        </p:nvCxnSpPr>
        <p:spPr>
          <a:xfrm flipH="1" flipV="1">
            <a:off x="7608067" y="3942012"/>
            <a:ext cx="176904" cy="947856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Google Shape;1534;g60be7dcf1c_0_434"/>
          <p:cNvSpPr txBox="1"/>
          <p:nvPr/>
        </p:nvSpPr>
        <p:spPr>
          <a:xfrm>
            <a:off x="887106" y="2561058"/>
            <a:ext cx="358567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Example </a:t>
            </a:r>
            <a:r>
              <a:rPr lang="en-AT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△=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2: A Minium Linear Arrangement (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MLA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Problem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Minimizes sum of virtual 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edges</a:t>
            </a:r>
          </a:p>
        </p:txBody>
      </p:sp>
      <p:sp>
        <p:nvSpPr>
          <p:cNvPr id="38" name="Google Shape;1534;g60be7dcf1c_0_434"/>
          <p:cNvSpPr txBox="1"/>
          <p:nvPr/>
        </p:nvSpPr>
        <p:spPr>
          <a:xfrm>
            <a:off x="929219" y="3974235"/>
            <a:ext cx="358567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MLA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NP-hard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AT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so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our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problem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" name="Google Shape;1534;g60be7dcf1c_0_434"/>
          <p:cNvSpPr txBox="1"/>
          <p:nvPr/>
        </p:nvSpPr>
        <p:spPr>
          <a:xfrm>
            <a:off x="929219" y="4841553"/>
            <a:ext cx="4014561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what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AT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△</a:t>
            </a:r>
            <a:r>
              <a:rPr lang="de-DE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AT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Embedding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problem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still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hard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have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degree of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freedom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" name="Google Shape;1393;g60be7dcf1c_0_286"/>
          <p:cNvSpPr txBox="1"/>
          <p:nvPr/>
        </p:nvSpPr>
        <p:spPr>
          <a:xfrm>
            <a:off x="5389257" y="5944675"/>
            <a:ext cx="2828100" cy="53137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6" name="Google Shape;1394;g60be7dcf1c_0_286"/>
          <p:cNvSpPr txBox="1"/>
          <p:nvPr/>
        </p:nvSpPr>
        <p:spPr>
          <a:xfrm>
            <a:off x="5440034" y="5944675"/>
            <a:ext cx="2777323" cy="49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Simplifies problem?!</a:t>
            </a:r>
            <a:endParaRPr lang="en-GB" sz="18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7727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60be7dcf1c_0_311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02" name="Google Shape;1402;g60be7dcf1c_0_311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Vision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Flexible and Demand-Aware Topologies</a:t>
            </a:r>
          </a:p>
        </p:txBody>
      </p:sp>
      <p:sp>
        <p:nvSpPr>
          <p:cNvPr id="1403" name="Google Shape;1403;g60be7dcf1c_0_311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05" name="Google Shape;1405;g60be7dcf1c_0_311"/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31800" y="482810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g60be7dcf1c_0_311"/>
          <p:cNvSpPr txBox="1"/>
          <p:nvPr/>
        </p:nvSpPr>
        <p:spPr>
          <a:xfrm>
            <a:off x="1080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7" name="Google Shape;1407;g60be7dcf1c_0_311"/>
          <p:cNvSpPr txBox="1"/>
          <p:nvPr/>
        </p:nvSpPr>
        <p:spPr>
          <a:xfrm>
            <a:off x="19241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8" name="Google Shape;1408;g60be7dcf1c_0_311"/>
          <p:cNvSpPr txBox="1"/>
          <p:nvPr/>
        </p:nvSpPr>
        <p:spPr>
          <a:xfrm>
            <a:off x="276835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9" name="Google Shape;1409;g60be7dcf1c_0_311"/>
          <p:cNvSpPr txBox="1"/>
          <p:nvPr/>
        </p:nvSpPr>
        <p:spPr>
          <a:xfrm>
            <a:off x="3585325" y="613880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0" name="Google Shape;1410;g60be7dcf1c_0_311"/>
          <p:cNvSpPr txBox="1"/>
          <p:nvPr/>
        </p:nvSpPr>
        <p:spPr>
          <a:xfrm>
            <a:off x="4441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1" name="Google Shape;1411;g60be7dcf1c_0_311"/>
          <p:cNvSpPr txBox="1"/>
          <p:nvPr/>
        </p:nvSpPr>
        <p:spPr>
          <a:xfrm>
            <a:off x="52579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2" name="Google Shape;1412;g60be7dcf1c_0_311"/>
          <p:cNvSpPr txBox="1"/>
          <p:nvPr/>
        </p:nvSpPr>
        <p:spPr>
          <a:xfrm>
            <a:off x="6113650" y="613880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3" name="Google Shape;1413;g60be7dcf1c_0_311"/>
          <p:cNvSpPr txBox="1"/>
          <p:nvPr/>
        </p:nvSpPr>
        <p:spPr>
          <a:xfrm>
            <a:off x="6930625" y="611627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14" name="Google Shape;1414;g60be7dcf1c_0_311"/>
          <p:cNvPicPr preferRelativeResize="0"/>
          <p:nvPr/>
        </p:nvPicPr>
        <p:blipFill rotWithShape="1">
          <a:blip r:embed="rId3">
            <a:alphaModFix/>
          </a:blip>
          <a:srcRect t="37880" b="54789"/>
          <a:stretch/>
        </p:blipFill>
        <p:spPr>
          <a:xfrm>
            <a:off x="731800" y="3886300"/>
            <a:ext cx="7134774" cy="3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g60be7dcf1c_0_311"/>
          <p:cNvPicPr preferRelativeResize="0"/>
          <p:nvPr/>
        </p:nvPicPr>
        <p:blipFill rotWithShape="1">
          <a:blip r:embed="rId4">
            <a:alphaModFix/>
          </a:blip>
          <a:srcRect l="10785" t="9640" r="15641" b="16257"/>
          <a:stretch/>
        </p:blipFill>
        <p:spPr>
          <a:xfrm>
            <a:off x="6087675" y="2213375"/>
            <a:ext cx="1490648" cy="15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g60be7dcf1c_0_311"/>
          <p:cNvSpPr txBox="1"/>
          <p:nvPr/>
        </p:nvSpPr>
        <p:spPr>
          <a:xfrm>
            <a:off x="5181775" y="2240025"/>
            <a:ext cx="1181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demand:</a:t>
            </a:r>
            <a:endParaRPr lang="en-GB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" name="Google Shape;1343;g60be7dcf1c_0_242"/>
          <p:cNvSpPr/>
          <p:nvPr/>
        </p:nvSpPr>
        <p:spPr>
          <a:xfrm flipH="1">
            <a:off x="7623625" y="3714800"/>
            <a:ext cx="9309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3" name="Google Shape;1344;g60be7dcf1c_0_242"/>
          <p:cNvSpPr txBox="1"/>
          <p:nvPr/>
        </p:nvSpPr>
        <p:spPr>
          <a:xfrm>
            <a:off x="7853275" y="3751538"/>
            <a:ext cx="8202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e.g.,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mirrors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" name="Google Shape;1345;g60be7dcf1c_0_242"/>
          <p:cNvSpPr/>
          <p:nvPr/>
        </p:nvSpPr>
        <p:spPr>
          <a:xfrm flipH="1">
            <a:off x="7623775" y="4395650"/>
            <a:ext cx="13284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5" name="Google Shape;1346;g60be7dcf1c_0_242"/>
          <p:cNvSpPr txBox="1"/>
          <p:nvPr/>
        </p:nvSpPr>
        <p:spPr>
          <a:xfrm>
            <a:off x="7853275" y="4432400"/>
            <a:ext cx="1142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 flexible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interconnect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60be7dcf1c_0_334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26" name="Google Shape;1426;g60be7dcf1c_0_334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Vision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Flexible and Demand-Aware Topologies</a:t>
            </a:r>
          </a:p>
        </p:txBody>
      </p:sp>
      <p:sp>
        <p:nvSpPr>
          <p:cNvPr id="1427" name="Google Shape;1427;g60be7dcf1c_0_334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29" name="Google Shape;1429;g60be7dcf1c_0_334"/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31800" y="482810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g60be7dcf1c_0_334"/>
          <p:cNvSpPr txBox="1"/>
          <p:nvPr/>
        </p:nvSpPr>
        <p:spPr>
          <a:xfrm>
            <a:off x="1080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1" name="Google Shape;1431;g60be7dcf1c_0_334"/>
          <p:cNvSpPr txBox="1"/>
          <p:nvPr/>
        </p:nvSpPr>
        <p:spPr>
          <a:xfrm>
            <a:off x="19241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2" name="Google Shape;1432;g60be7dcf1c_0_334"/>
          <p:cNvSpPr txBox="1"/>
          <p:nvPr/>
        </p:nvSpPr>
        <p:spPr>
          <a:xfrm>
            <a:off x="276835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3" name="Google Shape;1433;g60be7dcf1c_0_334"/>
          <p:cNvSpPr txBox="1"/>
          <p:nvPr/>
        </p:nvSpPr>
        <p:spPr>
          <a:xfrm>
            <a:off x="3585325" y="613880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4" name="Google Shape;1434;g60be7dcf1c_0_334"/>
          <p:cNvSpPr txBox="1"/>
          <p:nvPr/>
        </p:nvSpPr>
        <p:spPr>
          <a:xfrm>
            <a:off x="4441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5" name="Google Shape;1435;g60be7dcf1c_0_334"/>
          <p:cNvSpPr txBox="1"/>
          <p:nvPr/>
        </p:nvSpPr>
        <p:spPr>
          <a:xfrm>
            <a:off x="52579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6" name="Google Shape;1436;g60be7dcf1c_0_334"/>
          <p:cNvSpPr txBox="1"/>
          <p:nvPr/>
        </p:nvSpPr>
        <p:spPr>
          <a:xfrm>
            <a:off x="6113650" y="613880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7" name="Google Shape;1437;g60be7dcf1c_0_334"/>
          <p:cNvSpPr txBox="1"/>
          <p:nvPr/>
        </p:nvSpPr>
        <p:spPr>
          <a:xfrm>
            <a:off x="6930625" y="611627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38" name="Google Shape;1438;g60be7dcf1c_0_334"/>
          <p:cNvPicPr preferRelativeResize="0"/>
          <p:nvPr/>
        </p:nvPicPr>
        <p:blipFill rotWithShape="1">
          <a:blip r:embed="rId3">
            <a:alphaModFix/>
          </a:blip>
          <a:srcRect t="37880" b="54789"/>
          <a:stretch/>
        </p:blipFill>
        <p:spPr>
          <a:xfrm>
            <a:off x="731800" y="3886300"/>
            <a:ext cx="7134774" cy="3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g60be7dcf1c_0_334"/>
          <p:cNvPicPr preferRelativeResize="0"/>
          <p:nvPr/>
        </p:nvPicPr>
        <p:blipFill rotWithShape="1">
          <a:blip r:embed="rId4">
            <a:alphaModFix/>
          </a:blip>
          <a:srcRect l="4698" t="45379" r="5984" b="44921"/>
          <a:stretch/>
        </p:blipFill>
        <p:spPr>
          <a:xfrm>
            <a:off x="1033625" y="4278500"/>
            <a:ext cx="6450802" cy="52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g60be7dcf1c_0_334"/>
          <p:cNvPicPr preferRelativeResize="0"/>
          <p:nvPr/>
        </p:nvPicPr>
        <p:blipFill rotWithShape="1">
          <a:blip r:embed="rId5">
            <a:alphaModFix/>
          </a:blip>
          <a:srcRect l="12059" t="9875" r="14942" b="16257"/>
          <a:stretch/>
        </p:blipFill>
        <p:spPr>
          <a:xfrm>
            <a:off x="6113650" y="2218125"/>
            <a:ext cx="1478977" cy="1496677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g60be7dcf1c_0_334"/>
          <p:cNvSpPr txBox="1"/>
          <p:nvPr/>
        </p:nvSpPr>
        <p:spPr>
          <a:xfrm>
            <a:off x="5181775" y="2240025"/>
            <a:ext cx="1181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demand:</a:t>
            </a:r>
            <a:endParaRPr lang="en-GB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" name="Google Shape;1393;g60be7dcf1c_0_286"/>
          <p:cNvSpPr txBox="1"/>
          <p:nvPr/>
        </p:nvSpPr>
        <p:spPr>
          <a:xfrm>
            <a:off x="1080000" y="2759325"/>
            <a:ext cx="2828100" cy="53137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6" name="Google Shape;1394;g60be7dcf1c_0_286"/>
          <p:cNvSpPr txBox="1"/>
          <p:nvPr/>
        </p:nvSpPr>
        <p:spPr>
          <a:xfrm>
            <a:off x="1344775" y="2759325"/>
            <a:ext cx="24000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Matches demand</a:t>
            </a:r>
            <a:endParaRPr lang="en-GB"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1343;g60be7dcf1c_0_242"/>
          <p:cNvSpPr/>
          <p:nvPr/>
        </p:nvSpPr>
        <p:spPr>
          <a:xfrm flipH="1">
            <a:off x="7623625" y="3714800"/>
            <a:ext cx="9309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8" name="Google Shape;1344;g60be7dcf1c_0_242"/>
          <p:cNvSpPr txBox="1"/>
          <p:nvPr/>
        </p:nvSpPr>
        <p:spPr>
          <a:xfrm>
            <a:off x="7853275" y="3751538"/>
            <a:ext cx="8202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e.g.,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mirrors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Google Shape;1345;g60be7dcf1c_0_242"/>
          <p:cNvSpPr/>
          <p:nvPr/>
        </p:nvSpPr>
        <p:spPr>
          <a:xfrm flipH="1">
            <a:off x="7623775" y="4395650"/>
            <a:ext cx="13284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0" name="Google Shape;1346;g60be7dcf1c_0_242"/>
          <p:cNvSpPr txBox="1"/>
          <p:nvPr/>
        </p:nvSpPr>
        <p:spPr>
          <a:xfrm>
            <a:off x="7853275" y="4432400"/>
            <a:ext cx="1142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 flexible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interconnect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60be7dcf1c_0_360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53" name="Google Shape;1453;g60be7dcf1c_0_360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Vision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Flexible and Demand-Aware Topologies</a:t>
            </a:r>
          </a:p>
        </p:txBody>
      </p:sp>
      <p:sp>
        <p:nvSpPr>
          <p:cNvPr id="1454" name="Google Shape;1454;g60be7dcf1c_0_360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56" name="Google Shape;1456;g60be7dcf1c_0_360"/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31800" y="482810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g60be7dcf1c_0_360"/>
          <p:cNvSpPr txBox="1"/>
          <p:nvPr/>
        </p:nvSpPr>
        <p:spPr>
          <a:xfrm>
            <a:off x="1080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8" name="Google Shape;1458;g60be7dcf1c_0_360"/>
          <p:cNvSpPr txBox="1"/>
          <p:nvPr/>
        </p:nvSpPr>
        <p:spPr>
          <a:xfrm>
            <a:off x="19241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9" name="Google Shape;1459;g60be7dcf1c_0_360"/>
          <p:cNvSpPr txBox="1"/>
          <p:nvPr/>
        </p:nvSpPr>
        <p:spPr>
          <a:xfrm>
            <a:off x="276835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0" name="Google Shape;1460;g60be7dcf1c_0_360"/>
          <p:cNvSpPr txBox="1"/>
          <p:nvPr/>
        </p:nvSpPr>
        <p:spPr>
          <a:xfrm>
            <a:off x="3585325" y="613880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1" name="Google Shape;1461;g60be7dcf1c_0_360"/>
          <p:cNvSpPr txBox="1"/>
          <p:nvPr/>
        </p:nvSpPr>
        <p:spPr>
          <a:xfrm>
            <a:off x="4441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2" name="Google Shape;1462;g60be7dcf1c_0_360"/>
          <p:cNvSpPr txBox="1"/>
          <p:nvPr/>
        </p:nvSpPr>
        <p:spPr>
          <a:xfrm>
            <a:off x="52579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3" name="Google Shape;1463;g60be7dcf1c_0_360"/>
          <p:cNvSpPr txBox="1"/>
          <p:nvPr/>
        </p:nvSpPr>
        <p:spPr>
          <a:xfrm>
            <a:off x="6113650" y="613880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4" name="Google Shape;1464;g60be7dcf1c_0_360"/>
          <p:cNvSpPr txBox="1"/>
          <p:nvPr/>
        </p:nvSpPr>
        <p:spPr>
          <a:xfrm>
            <a:off x="6930625" y="611627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65" name="Google Shape;1465;g60be7dcf1c_0_360"/>
          <p:cNvPicPr preferRelativeResize="0"/>
          <p:nvPr/>
        </p:nvPicPr>
        <p:blipFill rotWithShape="1">
          <a:blip r:embed="rId3">
            <a:alphaModFix/>
          </a:blip>
          <a:srcRect t="37880" b="54789"/>
          <a:stretch/>
        </p:blipFill>
        <p:spPr>
          <a:xfrm>
            <a:off x="731800" y="3886300"/>
            <a:ext cx="7134774" cy="3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g60be7dcf1c_0_360"/>
          <p:cNvPicPr preferRelativeResize="0"/>
          <p:nvPr/>
        </p:nvPicPr>
        <p:blipFill rotWithShape="1">
          <a:blip r:embed="rId4">
            <a:alphaModFix/>
          </a:blip>
          <a:srcRect l="4698" t="45379" r="5984" b="44921"/>
          <a:stretch/>
        </p:blipFill>
        <p:spPr>
          <a:xfrm>
            <a:off x="1033625" y="4278500"/>
            <a:ext cx="6450802" cy="52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g60be7dcf1c_0_360"/>
          <p:cNvSpPr txBox="1"/>
          <p:nvPr/>
        </p:nvSpPr>
        <p:spPr>
          <a:xfrm>
            <a:off x="2735275" y="2395275"/>
            <a:ext cx="24291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/>
                <a:ea typeface="Consolas"/>
                <a:cs typeface="Consolas"/>
                <a:sym typeface="Consolas"/>
              </a:rPr>
              <a:t>Self-Adjusting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/>
                <a:ea typeface="Consolas"/>
                <a:cs typeface="Consolas"/>
                <a:sym typeface="Consolas"/>
              </a:rPr>
              <a:t>Networks</a:t>
            </a:r>
          </a:p>
        </p:txBody>
      </p:sp>
      <p:pic>
        <p:nvPicPr>
          <p:cNvPr id="1472" name="Google Shape;1472;g60be7dcf1c_0_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725" y="2240025"/>
            <a:ext cx="1647401" cy="15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g60be7dcf1c_0_360"/>
          <p:cNvPicPr preferRelativeResize="0"/>
          <p:nvPr/>
        </p:nvPicPr>
        <p:blipFill rotWithShape="1">
          <a:blip r:embed="rId6">
            <a:alphaModFix/>
          </a:blip>
          <a:srcRect l="11018" t="10959" r="13406" b="14435"/>
          <a:stretch/>
        </p:blipFill>
        <p:spPr>
          <a:xfrm>
            <a:off x="6092425" y="2240025"/>
            <a:ext cx="1531349" cy="1511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g60be7dcf1c_0_360"/>
          <p:cNvSpPr txBox="1"/>
          <p:nvPr/>
        </p:nvSpPr>
        <p:spPr>
          <a:xfrm>
            <a:off x="5181775" y="2240025"/>
            <a:ext cx="1181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demand:</a:t>
            </a:r>
            <a:endParaRPr lang="en-GB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" name="Google Shape;1343;g60be7dcf1c_0_242"/>
          <p:cNvSpPr/>
          <p:nvPr/>
        </p:nvSpPr>
        <p:spPr>
          <a:xfrm flipH="1">
            <a:off x="7623625" y="3714800"/>
            <a:ext cx="9309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6" name="Google Shape;1344;g60be7dcf1c_0_242"/>
          <p:cNvSpPr txBox="1"/>
          <p:nvPr/>
        </p:nvSpPr>
        <p:spPr>
          <a:xfrm>
            <a:off x="7853275" y="3751538"/>
            <a:ext cx="8202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e.g.,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mirrors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1345;g60be7dcf1c_0_242"/>
          <p:cNvSpPr/>
          <p:nvPr/>
        </p:nvSpPr>
        <p:spPr>
          <a:xfrm flipH="1">
            <a:off x="7623775" y="4395650"/>
            <a:ext cx="13284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8" name="Google Shape;1346;g60be7dcf1c_0_242"/>
          <p:cNvSpPr txBox="1"/>
          <p:nvPr/>
        </p:nvSpPr>
        <p:spPr>
          <a:xfrm>
            <a:off x="7853275" y="4432400"/>
            <a:ext cx="1142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 flexible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interconnect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60be7dcf1c_0_386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80" name="Google Shape;1480;g60be7dcf1c_0_386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Motivation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Much Structure in the Demand</a:t>
            </a:r>
          </a:p>
        </p:txBody>
      </p:sp>
      <p:sp>
        <p:nvSpPr>
          <p:cNvPr id="1481" name="Google Shape;1481;g60be7dcf1c_0_386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0" name="Google Shape;1500;g60be7dcf1c_0_386"/>
          <p:cNvSpPr txBox="1"/>
          <p:nvPr/>
        </p:nvSpPr>
        <p:spPr>
          <a:xfrm>
            <a:off x="5095625" y="5488725"/>
            <a:ext cx="3099600" cy="9519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501" name="Google Shape;1501;g60be7dcf1c_0_386"/>
          <p:cNvSpPr txBox="1"/>
          <p:nvPr/>
        </p:nvSpPr>
        <p:spPr>
          <a:xfrm>
            <a:off x="5271450" y="5642350"/>
            <a:ext cx="2300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My </a:t>
            </a:r>
            <a:r>
              <a:rPr lang="en-GB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: can be exploited.</a:t>
            </a:r>
          </a:p>
        </p:txBody>
      </p:sp>
      <p:sp>
        <p:nvSpPr>
          <p:cNvPr id="35" name="Google Shape;1483;g60be7dcf1c_0_386"/>
          <p:cNvSpPr txBox="1"/>
          <p:nvPr/>
        </p:nvSpPr>
        <p:spPr>
          <a:xfrm>
            <a:off x="973075" y="2275100"/>
            <a:ext cx="7557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700" dirty="0">
                <a:latin typeface="Consolas"/>
                <a:ea typeface="Consolas"/>
                <a:cs typeface="Consolas"/>
                <a:sym typeface="Consolas"/>
              </a:rPr>
              <a:t>Empirical studies: </a:t>
            </a:r>
          </a:p>
          <a:p>
            <a:pPr lvl="0">
              <a:lnSpc>
                <a:spcPct val="115000"/>
              </a:lnSpc>
            </a:pPr>
            <a:endParaRPr lang="en-GB" sz="1700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GB" sz="17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" name="Google Shape;1485;g60be7dcf1c_0_386"/>
          <p:cNvPicPr preferRelativeResize="0"/>
          <p:nvPr/>
        </p:nvPicPr>
        <p:blipFill rotWithShape="1">
          <a:blip r:embed="rId3">
            <a:alphaModFix/>
          </a:blip>
          <a:srcRect l="1933" t="3382" r="2828" b="2135"/>
          <a:stretch/>
        </p:blipFill>
        <p:spPr>
          <a:xfrm>
            <a:off x="1086119" y="3362709"/>
            <a:ext cx="1657457" cy="16279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1486;g60be7dcf1c_0_386"/>
          <p:cNvSpPr txBox="1"/>
          <p:nvPr/>
        </p:nvSpPr>
        <p:spPr>
          <a:xfrm rot="-5400000">
            <a:off x="149825" y="4054399"/>
            <a:ext cx="16236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sources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Google Shape;1487;g60be7dcf1c_0_386"/>
          <p:cNvSpPr txBox="1"/>
          <p:nvPr/>
        </p:nvSpPr>
        <p:spPr>
          <a:xfrm>
            <a:off x="1086050" y="4957041"/>
            <a:ext cx="16572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destinations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" name="Google Shape;1488;g60be7dcf1c_0_386"/>
          <p:cNvSpPr txBox="1"/>
          <p:nvPr/>
        </p:nvSpPr>
        <p:spPr>
          <a:xfrm>
            <a:off x="988917" y="3131556"/>
            <a:ext cx="16572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9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Facebook</a:t>
            </a:r>
            <a:endParaRPr lang="en-GB" sz="9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" name="Google Shape;1489;g60be7dcf1c_0_386"/>
          <p:cNvPicPr preferRelativeResize="0"/>
          <p:nvPr/>
        </p:nvPicPr>
        <p:blipFill rotWithShape="1">
          <a:blip r:embed="rId4">
            <a:alphaModFix/>
          </a:blip>
          <a:srcRect l="2831" t="2329" r="3085" b="1802"/>
          <a:stretch/>
        </p:blipFill>
        <p:spPr>
          <a:xfrm>
            <a:off x="3132247" y="3366936"/>
            <a:ext cx="1963381" cy="161521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" name="Google Shape;1490;g60be7dcf1c_0_386"/>
          <p:cNvSpPr txBox="1"/>
          <p:nvPr/>
        </p:nvSpPr>
        <p:spPr>
          <a:xfrm rot="-5400000">
            <a:off x="2195942" y="4049990"/>
            <a:ext cx="16236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sources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" name="Google Shape;1491;g60be7dcf1c_0_386"/>
          <p:cNvSpPr txBox="1"/>
          <p:nvPr/>
        </p:nvSpPr>
        <p:spPr>
          <a:xfrm>
            <a:off x="3132168" y="4952632"/>
            <a:ext cx="16572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destinations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" name="Google Shape;1492;g60be7dcf1c_0_386"/>
          <p:cNvSpPr txBox="1"/>
          <p:nvPr/>
        </p:nvSpPr>
        <p:spPr>
          <a:xfrm>
            <a:off x="3035034" y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9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Microsoft</a:t>
            </a:r>
            <a:endParaRPr lang="en-GB" sz="9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" name="Google Shape;1493;g60be7dcf1c_0_386"/>
          <p:cNvSpPr txBox="1"/>
          <p:nvPr/>
        </p:nvSpPr>
        <p:spPr>
          <a:xfrm>
            <a:off x="5430938" y="2572122"/>
            <a:ext cx="45477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GB" dirty="0">
                <a:latin typeface="Consolas"/>
                <a:ea typeface="Consolas"/>
                <a:cs typeface="Consolas"/>
                <a:sym typeface="Consolas"/>
              </a:rPr>
              <a:t>traffic </a:t>
            </a:r>
            <a:r>
              <a:rPr lang="en-GB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bursty</a:t>
            </a:r>
            <a:r>
              <a:rPr lang="en-GB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latin typeface="Consolas"/>
                <a:ea typeface="Consolas"/>
                <a:cs typeface="Consolas"/>
                <a:sym typeface="Consolas"/>
              </a:rPr>
              <a:t>over time</a:t>
            </a:r>
            <a:endParaRPr lang="en-GB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987288" y="3789413"/>
            <a:ext cx="2221608" cy="21059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Oval 45"/>
          <p:cNvSpPr/>
          <p:nvPr/>
        </p:nvSpPr>
        <p:spPr>
          <a:xfrm rot="5400000">
            <a:off x="3504899" y="4089900"/>
            <a:ext cx="1880329" cy="19018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237" y="3362690"/>
            <a:ext cx="2996341" cy="1800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430939" y="4974500"/>
            <a:ext cx="2597326" cy="188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tangle 48"/>
          <p:cNvSpPr/>
          <p:nvPr/>
        </p:nvSpPr>
        <p:spPr>
          <a:xfrm>
            <a:off x="5203867" y="3362690"/>
            <a:ext cx="306260" cy="159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Google Shape;1495;g60be7dcf1c_0_386"/>
          <p:cNvSpPr txBox="1"/>
          <p:nvPr/>
        </p:nvSpPr>
        <p:spPr>
          <a:xfrm rot="-5400000">
            <a:off x="4591846" y="4054399"/>
            <a:ext cx="16236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Mbps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" name="Google Shape;1497;g60be7dcf1c_0_386"/>
          <p:cNvSpPr txBox="1"/>
          <p:nvPr/>
        </p:nvSpPr>
        <p:spPr>
          <a:xfrm>
            <a:off x="5430938" y="3131556"/>
            <a:ext cx="16572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9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Facebook</a:t>
            </a:r>
            <a:endParaRPr lang="en-GB" sz="9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" name="Google Shape;1496;g60be7dcf1c_0_386"/>
          <p:cNvSpPr txBox="1"/>
          <p:nvPr/>
        </p:nvSpPr>
        <p:spPr>
          <a:xfrm>
            <a:off x="5528071" y="4957041"/>
            <a:ext cx="26673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 (seconds)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79755" y="3457078"/>
            <a:ext cx="881146" cy="476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Google Shape;1484;g60be7dcf1c_0_386"/>
          <p:cNvSpPr txBox="1"/>
          <p:nvPr/>
        </p:nvSpPr>
        <p:spPr>
          <a:xfrm>
            <a:off x="988916" y="2572122"/>
            <a:ext cx="3551238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dirty="0">
                <a:latin typeface="Consolas"/>
                <a:ea typeface="Consolas"/>
                <a:cs typeface="Consolas"/>
                <a:sym typeface="Consolas"/>
              </a:rPr>
              <a:t>traffic matrices </a:t>
            </a:r>
            <a:r>
              <a:rPr lang="en-GB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sparse </a:t>
            </a:r>
            <a:r>
              <a:rPr lang="en-GB" dirty="0"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lang="en-GB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skewed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061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708;g60be7dcf1c_0_603">
            <a:extLst>
              <a:ext uri="{FF2B5EF4-FFF2-40B4-BE49-F238E27FC236}">
                <a16:creationId xmlns:a16="http://schemas.microsoft.com/office/drawing/2014/main" id="{8AED616F-752F-4375-8CF9-6E68520CB7E4}"/>
              </a:ext>
            </a:extLst>
          </p:cNvPr>
          <p:cNvSpPr txBox="1"/>
          <p:nvPr/>
        </p:nvSpPr>
        <p:spPr>
          <a:xfrm>
            <a:off x="0" y="540000"/>
            <a:ext cx="8211000" cy="968915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7" name="Google Shape;1688;g60be7dcf1c_0_579">
            <a:extLst>
              <a:ext uri="{FF2B5EF4-FFF2-40B4-BE49-F238E27FC236}">
                <a16:creationId xmlns:a16="http://schemas.microsoft.com/office/drawing/2014/main" id="{FD170CCF-25CC-4C07-AE74-19406B3AF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Recent Representation of Trace Structure: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Complexity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F820E-992E-AE4D-BEDF-09C15C2A0C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543D6D-0B0B-C74D-9204-27D311212173}"/>
              </a:ext>
            </a:extLst>
          </p:cNvPr>
          <p:cNvGrpSpPr/>
          <p:nvPr/>
        </p:nvGrpSpPr>
        <p:grpSpPr>
          <a:xfrm>
            <a:off x="5725503" y="2850513"/>
            <a:ext cx="1196505" cy="3238243"/>
            <a:chOff x="5725503" y="2850513"/>
            <a:chExt cx="1196505" cy="323824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633475F-4A2A-7140-827E-F2F8CD13B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5503" y="2850513"/>
              <a:ext cx="450877" cy="470481"/>
            </a:xfrm>
            <a:prstGeom prst="ellipse">
              <a:avLst/>
            </a:prstGeom>
            <a:solidFill>
              <a:srgbClr val="A8B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57B36A6-FAAB-5248-B07D-9228D3D3C3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4890" y="3381584"/>
              <a:ext cx="372103" cy="388282"/>
            </a:xfrm>
            <a:prstGeom prst="ellipse">
              <a:avLst/>
            </a:prstGeom>
            <a:solidFill>
              <a:srgbClr val="687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094D2DF-964C-4143-8DD7-AA69BE3689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0367" y="4304644"/>
              <a:ext cx="341149" cy="355982"/>
            </a:xfrm>
            <a:prstGeom prst="ellipse">
              <a:avLst/>
            </a:prstGeom>
            <a:solidFill>
              <a:srgbClr val="205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FEEE78-2A53-AB4F-A64B-6D72EFF3E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759" y="3830456"/>
              <a:ext cx="396364" cy="413598"/>
            </a:xfrm>
            <a:prstGeom prst="ellipse">
              <a:avLst/>
            </a:prstGeom>
            <a:solidFill>
              <a:srgbClr val="E4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71D97D0-9CD7-9542-BE8F-1AF8BEA04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6265" y="4721216"/>
              <a:ext cx="309353" cy="322804"/>
            </a:xfrm>
            <a:prstGeom prst="ellipse">
              <a:avLst/>
            </a:prstGeom>
            <a:solidFill>
              <a:srgbClr val="FCE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0287A40-3885-9643-B0FE-31CA61E329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7459" y="5104610"/>
              <a:ext cx="306964" cy="320311"/>
            </a:xfrm>
            <a:prstGeom prst="ellipse">
              <a:avLst/>
            </a:prstGeom>
            <a:solidFill>
              <a:srgbClr val="70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67B3EC8-59E3-3746-A6D6-047720FE42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1734" y="5485511"/>
              <a:ext cx="258414" cy="269650"/>
            </a:xfrm>
            <a:prstGeom prst="ellipse">
              <a:avLst/>
            </a:prstGeom>
            <a:solidFill>
              <a:srgbClr val="F7A8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08E3FF1-1D99-C441-B9AA-FE51F5C07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9560" y="5815752"/>
              <a:ext cx="142762" cy="148970"/>
            </a:xfrm>
            <a:prstGeom prst="ellipse">
              <a:avLst/>
            </a:prstGeom>
            <a:solidFill>
              <a:srgbClr val="460F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9" name="Google Shape;1716;g60be7dcf1c_0_603">
              <a:extLst>
                <a:ext uri="{FF2B5EF4-FFF2-40B4-BE49-F238E27FC236}">
                  <a16:creationId xmlns:a16="http://schemas.microsoft.com/office/drawing/2014/main" id="{2AE94817-2B20-1E4A-879B-9EDD925FA5D7}"/>
                </a:ext>
              </a:extLst>
            </p:cNvPr>
            <p:cNvSpPr txBox="1"/>
            <p:nvPr/>
          </p:nvSpPr>
          <p:spPr>
            <a:xfrm>
              <a:off x="6349071" y="5474652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pF</a:t>
              </a:r>
            </a:p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0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" name="Google Shape;1717;g60be7dcf1c_0_603">
              <a:extLst>
                <a:ext uri="{FF2B5EF4-FFF2-40B4-BE49-F238E27FC236}">
                  <a16:creationId xmlns:a16="http://schemas.microsoft.com/office/drawing/2014/main" id="{7649908D-2DDB-A643-B6E3-69E2A4DF0FBF}"/>
                </a:ext>
              </a:extLst>
            </p:cNvPr>
            <p:cNvSpPr txBox="1"/>
            <p:nvPr/>
          </p:nvSpPr>
          <p:spPr>
            <a:xfrm>
              <a:off x="6349071" y="4729888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CNS</a:t>
              </a:r>
            </a:p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0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" name="Google Shape;1718;g60be7dcf1c_0_603">
              <a:extLst>
                <a:ext uri="{FF2B5EF4-FFF2-40B4-BE49-F238E27FC236}">
                  <a16:creationId xmlns:a16="http://schemas.microsoft.com/office/drawing/2014/main" id="{B260D67E-99E9-8C44-8393-2F975D4C326A}"/>
                </a:ext>
              </a:extLst>
            </p:cNvPr>
            <p:cNvSpPr txBox="1"/>
            <p:nvPr/>
          </p:nvSpPr>
          <p:spPr>
            <a:xfrm>
              <a:off x="6368858" y="4331646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ML</a:t>
              </a:r>
            </a:p>
          </p:txBody>
        </p:sp>
        <p:sp>
          <p:nvSpPr>
            <p:cNvPr id="52" name="Google Shape;1719;g60be7dcf1c_0_603">
              <a:extLst>
                <a:ext uri="{FF2B5EF4-FFF2-40B4-BE49-F238E27FC236}">
                  <a16:creationId xmlns:a16="http://schemas.microsoft.com/office/drawing/2014/main" id="{F16FD923-36AA-7B4E-8FE3-CC1D4FB272FA}"/>
                </a:ext>
              </a:extLst>
            </p:cNvPr>
            <p:cNvSpPr txBox="1"/>
            <p:nvPr/>
          </p:nvSpPr>
          <p:spPr>
            <a:xfrm>
              <a:off x="6349071" y="2931183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DB</a:t>
              </a:r>
            </a:p>
          </p:txBody>
        </p:sp>
        <p:sp>
          <p:nvSpPr>
            <p:cNvPr id="53" name="Google Shape;1720;g60be7dcf1c_0_603">
              <a:extLst>
                <a:ext uri="{FF2B5EF4-FFF2-40B4-BE49-F238E27FC236}">
                  <a16:creationId xmlns:a16="http://schemas.microsoft.com/office/drawing/2014/main" id="{4E345DA6-4146-4A4F-8889-3A6CF1044FFD}"/>
                </a:ext>
              </a:extLst>
            </p:cNvPr>
            <p:cNvSpPr txBox="1"/>
            <p:nvPr/>
          </p:nvSpPr>
          <p:spPr>
            <a:xfrm>
              <a:off x="6349071" y="3432975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Web</a:t>
              </a:r>
            </a:p>
          </p:txBody>
        </p:sp>
        <p:sp>
          <p:nvSpPr>
            <p:cNvPr id="54" name="Google Shape;1721;g60be7dcf1c_0_603">
              <a:extLst>
                <a:ext uri="{FF2B5EF4-FFF2-40B4-BE49-F238E27FC236}">
                  <a16:creationId xmlns:a16="http://schemas.microsoft.com/office/drawing/2014/main" id="{937F8225-A2B4-F64C-B806-01C3F2670BBF}"/>
                </a:ext>
              </a:extLst>
            </p:cNvPr>
            <p:cNvSpPr txBox="1"/>
            <p:nvPr/>
          </p:nvSpPr>
          <p:spPr>
            <a:xfrm>
              <a:off x="6349071" y="3895147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Consolas"/>
                  <a:ea typeface="Consolas"/>
                  <a:cs typeface="Consolas"/>
                  <a:sym typeface="Consolas"/>
                </a:rPr>
                <a:t>Had</a:t>
              </a:r>
            </a:p>
          </p:txBody>
        </p:sp>
        <p:sp>
          <p:nvSpPr>
            <p:cNvPr id="55" name="Google Shape;1722;g60be7dcf1c_0_603">
              <a:extLst>
                <a:ext uri="{FF2B5EF4-FFF2-40B4-BE49-F238E27FC236}">
                  <a16:creationId xmlns:a16="http://schemas.microsoft.com/office/drawing/2014/main" id="{1569AE1F-D725-8D4B-93F1-5F6AC4B01C67}"/>
                </a:ext>
              </a:extLst>
            </p:cNvPr>
            <p:cNvSpPr txBox="1"/>
            <p:nvPr/>
          </p:nvSpPr>
          <p:spPr>
            <a:xfrm>
              <a:off x="6349071" y="5047647"/>
              <a:ext cx="572937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Multi </a:t>
              </a:r>
            </a:p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Grid</a:t>
              </a:r>
            </a:p>
          </p:txBody>
        </p:sp>
        <p:sp>
          <p:nvSpPr>
            <p:cNvPr id="56" name="Google Shape;1718;g60be7dcf1c_0_603">
              <a:extLst>
                <a:ext uri="{FF2B5EF4-FFF2-40B4-BE49-F238E27FC236}">
                  <a16:creationId xmlns:a16="http://schemas.microsoft.com/office/drawing/2014/main" id="{88F73B6C-64F5-DF41-BF52-5489309C3577}"/>
                </a:ext>
              </a:extLst>
            </p:cNvPr>
            <p:cNvSpPr txBox="1"/>
            <p:nvPr/>
          </p:nvSpPr>
          <p:spPr>
            <a:xfrm>
              <a:off x="6355221" y="5747656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NN</a:t>
              </a:r>
            </a:p>
          </p:txBody>
        </p:sp>
      </p:grpSp>
      <p:sp>
        <p:nvSpPr>
          <p:cNvPr id="57" name="Google Shape;1725;g60be7dcf1c_0_603">
            <a:extLst>
              <a:ext uri="{FF2B5EF4-FFF2-40B4-BE49-F238E27FC236}">
                <a16:creationId xmlns:a16="http://schemas.microsoft.com/office/drawing/2014/main" id="{9850A1DC-1F0F-104C-B19B-241E61AAC868}"/>
              </a:ext>
            </a:extLst>
          </p:cNvPr>
          <p:cNvSpPr txBox="1"/>
          <p:nvPr/>
        </p:nvSpPr>
        <p:spPr>
          <a:xfrm>
            <a:off x="5879560" y="6412811"/>
            <a:ext cx="2431679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Griner et al., SIGMETRICS 2020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3757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Google Shape;1707;g60be7dcf1c_0_6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5164" y="2062078"/>
            <a:ext cx="3428276" cy="342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g60be7dcf1c_0_603"/>
          <p:cNvSpPr txBox="1"/>
          <p:nvPr/>
        </p:nvSpPr>
        <p:spPr>
          <a:xfrm rot="-5400000">
            <a:off x="841964" y="3721253"/>
            <a:ext cx="2437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non-temporal complexity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15" name="Google Shape;1715;g60be7dcf1c_0_6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9214" y="3544453"/>
            <a:ext cx="574999" cy="5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g60be7dcf1c_0_603"/>
          <p:cNvSpPr txBox="1"/>
          <p:nvPr/>
        </p:nvSpPr>
        <p:spPr>
          <a:xfrm>
            <a:off x="2308289" y="2613703"/>
            <a:ext cx="1167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/>
                <a:ea typeface="Consolas"/>
                <a:cs typeface="Consolas"/>
                <a:sym typeface="Consolas"/>
              </a:rPr>
              <a:t>pF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7" name="Google Shape;1717;g60be7dcf1c_0_603"/>
          <p:cNvSpPr txBox="1"/>
          <p:nvPr/>
        </p:nvSpPr>
        <p:spPr>
          <a:xfrm>
            <a:off x="2984089" y="2875978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/>
                <a:ea typeface="Consolas"/>
                <a:cs typeface="Consolas"/>
                <a:sym typeface="Consolas"/>
              </a:rPr>
              <a:t>CNS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8" name="Google Shape;1718;g60be7dcf1c_0_603"/>
          <p:cNvSpPr txBox="1"/>
          <p:nvPr/>
        </p:nvSpPr>
        <p:spPr>
          <a:xfrm>
            <a:off x="4028827" y="2875978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/>
                <a:ea typeface="Consolas"/>
                <a:cs typeface="Consolas"/>
                <a:sym typeface="Consolas"/>
              </a:rPr>
              <a:t>ML</a:t>
            </a:r>
          </a:p>
        </p:txBody>
      </p:sp>
      <p:sp>
        <p:nvSpPr>
          <p:cNvPr id="1719" name="Google Shape;1719;g60be7dcf1c_0_603"/>
          <p:cNvSpPr txBox="1"/>
          <p:nvPr/>
        </p:nvSpPr>
        <p:spPr>
          <a:xfrm>
            <a:off x="4659777" y="3152153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/>
                <a:ea typeface="Consolas"/>
                <a:cs typeface="Consolas"/>
                <a:sym typeface="Consolas"/>
              </a:rPr>
              <a:t>DB</a:t>
            </a:r>
          </a:p>
        </p:txBody>
      </p:sp>
      <p:sp>
        <p:nvSpPr>
          <p:cNvPr id="1720" name="Google Shape;1720;g60be7dcf1c_0_603"/>
          <p:cNvSpPr txBox="1"/>
          <p:nvPr/>
        </p:nvSpPr>
        <p:spPr>
          <a:xfrm>
            <a:off x="4659789" y="3580278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/>
                <a:ea typeface="Consolas"/>
                <a:cs typeface="Consolas"/>
                <a:sym typeface="Consolas"/>
              </a:rPr>
              <a:t>Web</a:t>
            </a:r>
          </a:p>
        </p:txBody>
      </p:sp>
      <p:sp>
        <p:nvSpPr>
          <p:cNvPr id="1721" name="Google Shape;1721;g60be7dcf1c_0_603"/>
          <p:cNvSpPr txBox="1"/>
          <p:nvPr/>
        </p:nvSpPr>
        <p:spPr>
          <a:xfrm>
            <a:off x="4589314" y="3921378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/>
                <a:ea typeface="Consolas"/>
                <a:cs typeface="Consolas"/>
                <a:sym typeface="Consolas"/>
              </a:rPr>
              <a:t>Had</a:t>
            </a:r>
          </a:p>
        </p:txBody>
      </p:sp>
      <p:sp>
        <p:nvSpPr>
          <p:cNvPr id="1722" name="Google Shape;1722;g60be7dcf1c_0_603"/>
          <p:cNvSpPr txBox="1"/>
          <p:nvPr/>
        </p:nvSpPr>
        <p:spPr>
          <a:xfrm>
            <a:off x="2910327" y="3891653"/>
            <a:ext cx="999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/>
                <a:ea typeface="Consolas"/>
                <a:cs typeface="Consolas"/>
                <a:sym typeface="Consolas"/>
              </a:rPr>
              <a:t>Multi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/>
                <a:ea typeface="Consolas"/>
                <a:cs typeface="Consolas"/>
                <a:sym typeface="Consolas"/>
              </a:rPr>
              <a:t>Grid</a:t>
            </a:r>
          </a:p>
        </p:txBody>
      </p:sp>
      <p:sp>
        <p:nvSpPr>
          <p:cNvPr id="1725" name="Google Shape;1725;g60be7dcf1c_0_603"/>
          <p:cNvSpPr txBox="1"/>
          <p:nvPr/>
        </p:nvSpPr>
        <p:spPr>
          <a:xfrm>
            <a:off x="2635452" y="5313728"/>
            <a:ext cx="22677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/>
                <a:ea typeface="Consolas"/>
                <a:cs typeface="Consolas"/>
                <a:sym typeface="Consolas"/>
              </a:rPr>
              <a:t>temporal complexity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" name="Google Shape;1683;g60be7dcf1c_0_579"/>
          <p:cNvSpPr txBox="1"/>
          <p:nvPr/>
        </p:nvSpPr>
        <p:spPr>
          <a:xfrm>
            <a:off x="2077139" y="1792428"/>
            <a:ext cx="1167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err="1">
                <a:latin typeface="Consolas"/>
                <a:ea typeface="Consolas"/>
                <a:cs typeface="Consolas"/>
                <a:sym typeface="Consolas"/>
              </a:rPr>
              <a:t>bursty</a:t>
            </a:r>
            <a:endParaRPr lang="en-GB"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1684;g60be7dcf1c_0_579"/>
          <p:cNvSpPr txBox="1"/>
          <p:nvPr/>
        </p:nvSpPr>
        <p:spPr>
          <a:xfrm>
            <a:off x="4316439" y="1792428"/>
            <a:ext cx="1167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/>
                <a:ea typeface="Consolas"/>
                <a:cs typeface="Consolas"/>
                <a:sym typeface="Consolas"/>
              </a:rPr>
              <a:t>uniform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" name="Google Shape;1698;g60be7dcf1c_0_579"/>
          <p:cNvSpPr txBox="1"/>
          <p:nvPr/>
        </p:nvSpPr>
        <p:spPr>
          <a:xfrm>
            <a:off x="2053900" y="4836803"/>
            <a:ext cx="17154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latin typeface="Consolas"/>
                <a:ea typeface="Consolas"/>
                <a:cs typeface="Consolas"/>
                <a:sym typeface="Consolas"/>
              </a:rPr>
              <a:t>bursty</a:t>
            </a: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 &amp; skewed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Google Shape;1699;g60be7dcf1c_0_579"/>
          <p:cNvSpPr txBox="1"/>
          <p:nvPr/>
        </p:nvSpPr>
        <p:spPr>
          <a:xfrm>
            <a:off x="4423815" y="4976469"/>
            <a:ext cx="888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skewed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Oval 1"/>
          <p:cNvSpPr/>
          <p:nvPr/>
        </p:nvSpPr>
        <p:spPr>
          <a:xfrm>
            <a:off x="2745035" y="4668807"/>
            <a:ext cx="109182" cy="100084"/>
          </a:xfrm>
          <a:prstGeom prst="ellipse">
            <a:avLst/>
          </a:prstGeom>
          <a:solidFill>
            <a:srgbClr val="4610E0"/>
          </a:solidFill>
          <a:ln>
            <a:solidFill>
              <a:srgbClr val="461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Google Shape;1718;g60be7dcf1c_0_603"/>
          <p:cNvSpPr txBox="1"/>
          <p:nvPr/>
        </p:nvSpPr>
        <p:spPr>
          <a:xfrm>
            <a:off x="2745035" y="4561127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NN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959" y="5672336"/>
            <a:ext cx="898902" cy="540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422678" y="5703908"/>
            <a:ext cx="267663" cy="171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Google Shape;1725;g60be7dcf1c_0_603">
            <a:extLst>
              <a:ext uri="{FF2B5EF4-FFF2-40B4-BE49-F238E27FC236}">
                <a16:creationId xmlns:a16="http://schemas.microsoft.com/office/drawing/2014/main" id="{72B58260-91F4-4671-9EDB-2EBAEDC3A6AE}"/>
              </a:ext>
            </a:extLst>
          </p:cNvPr>
          <p:cNvSpPr txBox="1"/>
          <p:nvPr/>
        </p:nvSpPr>
        <p:spPr>
          <a:xfrm>
            <a:off x="5879560" y="6412811"/>
            <a:ext cx="2431679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Griner et al., SIGMETRICS 2020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" name="Google Shape;1708;g60be7dcf1c_0_603">
            <a:extLst>
              <a:ext uri="{FF2B5EF4-FFF2-40B4-BE49-F238E27FC236}">
                <a16:creationId xmlns:a16="http://schemas.microsoft.com/office/drawing/2014/main" id="{8AED616F-752F-4375-8CF9-6E68520CB7E4}"/>
              </a:ext>
            </a:extLst>
          </p:cNvPr>
          <p:cNvSpPr txBox="1"/>
          <p:nvPr/>
        </p:nvSpPr>
        <p:spPr>
          <a:xfrm>
            <a:off x="0" y="540000"/>
            <a:ext cx="8211000" cy="968915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7" name="Google Shape;1688;g60be7dcf1c_0_579">
            <a:extLst>
              <a:ext uri="{FF2B5EF4-FFF2-40B4-BE49-F238E27FC236}">
                <a16:creationId xmlns:a16="http://schemas.microsoft.com/office/drawing/2014/main" id="{FD170CCF-25CC-4C07-AE74-19406B3AF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lnSpc>
                <a:spcPct val="115000"/>
              </a:lnSpc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Recent Representation of Trace Structure: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Complexity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F820E-992E-AE4D-BEDF-09C15C2A0C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906657B-2578-6B4E-A94B-044F63D9887E}"/>
              </a:ext>
            </a:extLst>
          </p:cNvPr>
          <p:cNvGrpSpPr/>
          <p:nvPr/>
        </p:nvGrpSpPr>
        <p:grpSpPr>
          <a:xfrm>
            <a:off x="5725503" y="2850513"/>
            <a:ext cx="1196505" cy="3238243"/>
            <a:chOff x="5725503" y="2850513"/>
            <a:chExt cx="1196505" cy="32382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0614F34-D41E-FF4C-8CED-CD2A639102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5503" y="2850513"/>
              <a:ext cx="450877" cy="470481"/>
            </a:xfrm>
            <a:prstGeom prst="ellipse">
              <a:avLst/>
            </a:prstGeom>
            <a:solidFill>
              <a:srgbClr val="A8B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FB754ED-3784-4A4C-8E5F-93AD4E459B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4890" y="3381584"/>
              <a:ext cx="372103" cy="388282"/>
            </a:xfrm>
            <a:prstGeom prst="ellipse">
              <a:avLst/>
            </a:prstGeom>
            <a:solidFill>
              <a:srgbClr val="687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137102-B4E8-3D48-AE1D-EE2362C9B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0367" y="4304644"/>
              <a:ext cx="341149" cy="355982"/>
            </a:xfrm>
            <a:prstGeom prst="ellipse">
              <a:avLst/>
            </a:prstGeom>
            <a:solidFill>
              <a:srgbClr val="205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B0DE1B-55E1-EE46-BC2B-9800C8A5FC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759" y="3830456"/>
              <a:ext cx="396364" cy="413598"/>
            </a:xfrm>
            <a:prstGeom prst="ellipse">
              <a:avLst/>
            </a:prstGeom>
            <a:solidFill>
              <a:srgbClr val="E4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98937A-F74B-9547-9155-331CA7B33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6265" y="4721216"/>
              <a:ext cx="309353" cy="322804"/>
            </a:xfrm>
            <a:prstGeom prst="ellipse">
              <a:avLst/>
            </a:prstGeom>
            <a:solidFill>
              <a:srgbClr val="FCE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468F983-52D4-2740-BFC7-5234C7E80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7459" y="5104610"/>
              <a:ext cx="306964" cy="320311"/>
            </a:xfrm>
            <a:prstGeom prst="ellipse">
              <a:avLst/>
            </a:prstGeom>
            <a:solidFill>
              <a:srgbClr val="70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1D92C5A-2F45-7747-ACC2-05E439B06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1734" y="5485511"/>
              <a:ext cx="258414" cy="269650"/>
            </a:xfrm>
            <a:prstGeom prst="ellipse">
              <a:avLst/>
            </a:prstGeom>
            <a:solidFill>
              <a:srgbClr val="F7A8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13BF726-FF01-D543-AFBC-B77996AE83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9560" y="5815752"/>
              <a:ext cx="142762" cy="148970"/>
            </a:xfrm>
            <a:prstGeom prst="ellipse">
              <a:avLst/>
            </a:prstGeom>
            <a:solidFill>
              <a:srgbClr val="460F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6" name="Google Shape;1716;g60be7dcf1c_0_603">
              <a:extLst>
                <a:ext uri="{FF2B5EF4-FFF2-40B4-BE49-F238E27FC236}">
                  <a16:creationId xmlns:a16="http://schemas.microsoft.com/office/drawing/2014/main" id="{5FA7222E-D793-8940-A665-F6528C7F01DE}"/>
                </a:ext>
              </a:extLst>
            </p:cNvPr>
            <p:cNvSpPr txBox="1"/>
            <p:nvPr/>
          </p:nvSpPr>
          <p:spPr>
            <a:xfrm>
              <a:off x="6349071" y="5474652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pF</a:t>
              </a:r>
            </a:p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0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" name="Google Shape;1717;g60be7dcf1c_0_603">
              <a:extLst>
                <a:ext uri="{FF2B5EF4-FFF2-40B4-BE49-F238E27FC236}">
                  <a16:creationId xmlns:a16="http://schemas.microsoft.com/office/drawing/2014/main" id="{1A3841A6-76F7-7F49-8F3D-2B192093F94E}"/>
                </a:ext>
              </a:extLst>
            </p:cNvPr>
            <p:cNvSpPr txBox="1"/>
            <p:nvPr/>
          </p:nvSpPr>
          <p:spPr>
            <a:xfrm>
              <a:off x="6349071" y="4729888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CNS</a:t>
              </a:r>
            </a:p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0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" name="Google Shape;1718;g60be7dcf1c_0_603">
              <a:extLst>
                <a:ext uri="{FF2B5EF4-FFF2-40B4-BE49-F238E27FC236}">
                  <a16:creationId xmlns:a16="http://schemas.microsoft.com/office/drawing/2014/main" id="{0C0C4B18-C146-F741-AE04-6B9CD1CC5679}"/>
                </a:ext>
              </a:extLst>
            </p:cNvPr>
            <p:cNvSpPr txBox="1"/>
            <p:nvPr/>
          </p:nvSpPr>
          <p:spPr>
            <a:xfrm>
              <a:off x="6368858" y="4331646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ML</a:t>
              </a:r>
            </a:p>
          </p:txBody>
        </p:sp>
        <p:sp>
          <p:nvSpPr>
            <p:cNvPr id="59" name="Google Shape;1719;g60be7dcf1c_0_603">
              <a:extLst>
                <a:ext uri="{FF2B5EF4-FFF2-40B4-BE49-F238E27FC236}">
                  <a16:creationId xmlns:a16="http://schemas.microsoft.com/office/drawing/2014/main" id="{062A86D8-5523-F644-B706-72F9C49804E6}"/>
                </a:ext>
              </a:extLst>
            </p:cNvPr>
            <p:cNvSpPr txBox="1"/>
            <p:nvPr/>
          </p:nvSpPr>
          <p:spPr>
            <a:xfrm>
              <a:off x="6349071" y="2931183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DB</a:t>
              </a:r>
            </a:p>
          </p:txBody>
        </p:sp>
        <p:sp>
          <p:nvSpPr>
            <p:cNvPr id="60" name="Google Shape;1720;g60be7dcf1c_0_603">
              <a:extLst>
                <a:ext uri="{FF2B5EF4-FFF2-40B4-BE49-F238E27FC236}">
                  <a16:creationId xmlns:a16="http://schemas.microsoft.com/office/drawing/2014/main" id="{4C587C54-C645-0A40-8D1F-A744A72C3C37}"/>
                </a:ext>
              </a:extLst>
            </p:cNvPr>
            <p:cNvSpPr txBox="1"/>
            <p:nvPr/>
          </p:nvSpPr>
          <p:spPr>
            <a:xfrm>
              <a:off x="6349071" y="3432975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Web</a:t>
              </a:r>
            </a:p>
          </p:txBody>
        </p:sp>
        <p:sp>
          <p:nvSpPr>
            <p:cNvPr id="61" name="Google Shape;1721;g60be7dcf1c_0_603">
              <a:extLst>
                <a:ext uri="{FF2B5EF4-FFF2-40B4-BE49-F238E27FC236}">
                  <a16:creationId xmlns:a16="http://schemas.microsoft.com/office/drawing/2014/main" id="{86D9B643-BB78-764C-8419-96D395460520}"/>
                </a:ext>
              </a:extLst>
            </p:cNvPr>
            <p:cNvSpPr txBox="1"/>
            <p:nvPr/>
          </p:nvSpPr>
          <p:spPr>
            <a:xfrm>
              <a:off x="6349071" y="3895147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Consolas"/>
                  <a:ea typeface="Consolas"/>
                  <a:cs typeface="Consolas"/>
                  <a:sym typeface="Consolas"/>
                </a:rPr>
                <a:t>Had</a:t>
              </a:r>
            </a:p>
          </p:txBody>
        </p:sp>
        <p:sp>
          <p:nvSpPr>
            <p:cNvPr id="62" name="Google Shape;1722;g60be7dcf1c_0_603">
              <a:extLst>
                <a:ext uri="{FF2B5EF4-FFF2-40B4-BE49-F238E27FC236}">
                  <a16:creationId xmlns:a16="http://schemas.microsoft.com/office/drawing/2014/main" id="{5A1B1FC3-038F-864B-8A2A-5FD9651ACEE3}"/>
                </a:ext>
              </a:extLst>
            </p:cNvPr>
            <p:cNvSpPr txBox="1"/>
            <p:nvPr/>
          </p:nvSpPr>
          <p:spPr>
            <a:xfrm>
              <a:off x="6349071" y="5047647"/>
              <a:ext cx="572937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Multi </a:t>
              </a:r>
            </a:p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Grid</a:t>
              </a:r>
            </a:p>
          </p:txBody>
        </p:sp>
        <p:sp>
          <p:nvSpPr>
            <p:cNvPr id="63" name="Google Shape;1718;g60be7dcf1c_0_603">
              <a:extLst>
                <a:ext uri="{FF2B5EF4-FFF2-40B4-BE49-F238E27FC236}">
                  <a16:creationId xmlns:a16="http://schemas.microsoft.com/office/drawing/2014/main" id="{2F98953B-04E6-3649-8684-8D222C86CF57}"/>
                </a:ext>
              </a:extLst>
            </p:cNvPr>
            <p:cNvSpPr txBox="1"/>
            <p:nvPr/>
          </p:nvSpPr>
          <p:spPr>
            <a:xfrm>
              <a:off x="6355221" y="5747656"/>
              <a:ext cx="493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Consolas"/>
                  <a:ea typeface="Consolas"/>
                  <a:cs typeface="Consolas"/>
                  <a:sym typeface="Consolas"/>
                </a:rPr>
                <a:t>NN</a:t>
              </a:r>
            </a:p>
          </p:txBody>
        </p:sp>
      </p:grpSp>
      <p:sp>
        <p:nvSpPr>
          <p:cNvPr id="64" name="Google Shape;1729;g60be7dcf1c_0_603">
            <a:extLst>
              <a:ext uri="{FF2B5EF4-FFF2-40B4-BE49-F238E27FC236}">
                <a16:creationId xmlns:a16="http://schemas.microsoft.com/office/drawing/2014/main" id="{5EAFBFA1-0B1F-5F48-9BE0-A202916F08ED}"/>
              </a:ext>
            </a:extLst>
          </p:cNvPr>
          <p:cNvSpPr/>
          <p:nvPr/>
        </p:nvSpPr>
        <p:spPr>
          <a:xfrm>
            <a:off x="7318090" y="3473091"/>
            <a:ext cx="1557000" cy="15570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65" name="Google Shape;1730;g60be7dcf1c_0_603">
            <a:extLst>
              <a:ext uri="{FF2B5EF4-FFF2-40B4-BE49-F238E27FC236}">
                <a16:creationId xmlns:a16="http://schemas.microsoft.com/office/drawing/2014/main" id="{37320203-9E9F-9248-9210-EE88E3C05C48}"/>
              </a:ext>
            </a:extLst>
          </p:cNvPr>
          <p:cNvSpPr txBox="1"/>
          <p:nvPr/>
        </p:nvSpPr>
        <p:spPr>
          <a:xfrm>
            <a:off x="7251727" y="3869466"/>
            <a:ext cx="1623363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Different structures!</a:t>
            </a:r>
          </a:p>
        </p:txBody>
      </p:sp>
    </p:spTree>
    <p:extLst>
      <p:ext uri="{BB962C8B-B14F-4D97-AF65-F5344CB8AC3E}">
        <p14:creationId xmlns:p14="http://schemas.microsoft.com/office/powerpoint/2010/main" val="1615701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60be7dcf1c_0_421"/>
          <p:cNvSpPr txBox="1"/>
          <p:nvPr/>
        </p:nvSpPr>
        <p:spPr>
          <a:xfrm>
            <a:off x="0" y="540000"/>
            <a:ext cx="8211000" cy="2510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g60be7dcf1c_0_421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2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Sounds Crazy? </a:t>
            </a:r>
            <a:endParaRPr sz="4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Emerging </a:t>
            </a:r>
            <a:r>
              <a:rPr lang="de-DE" sz="4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Enabling</a:t>
            </a:r>
            <a:r>
              <a:rPr lang="de-DE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Technology.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8" name="Google Shape;1518;g60be7dcf1c_0_421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de-DE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20" name="Google Shape;1520;g60be7dcf1c_0_421"/>
          <p:cNvPicPr preferRelativeResize="0"/>
          <p:nvPr/>
        </p:nvPicPr>
        <p:blipFill rotWithShape="1">
          <a:blip r:embed="rId3">
            <a:alphaModFix/>
          </a:blip>
          <a:srcRect t="16521" b="18357"/>
          <a:stretch/>
        </p:blipFill>
        <p:spPr>
          <a:xfrm>
            <a:off x="535775" y="3170300"/>
            <a:ext cx="4242100" cy="27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g60be7dcf1c_0_421"/>
          <p:cNvSpPr txBox="1"/>
          <p:nvPr/>
        </p:nvSpPr>
        <p:spPr>
          <a:xfrm>
            <a:off x="4869875" y="3325100"/>
            <a:ext cx="3341100" cy="13650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g60be7dcf1c_0_421"/>
          <p:cNvSpPr txBox="1"/>
          <p:nvPr/>
        </p:nvSpPr>
        <p:spPr>
          <a:xfrm>
            <a:off x="5045700" y="3478725"/>
            <a:ext cx="3392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Consolas"/>
                <a:ea typeface="Consolas"/>
                <a:cs typeface="Consolas"/>
                <a:sym typeface="Consolas"/>
              </a:rPr>
              <a:t>H2020: 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Photonics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one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only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five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enabling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technologies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de-DE" b="1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prosperity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.”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4" name="Google Shape;1524;g60be7dcf1c_0_421"/>
          <p:cNvSpPr txBox="1"/>
          <p:nvPr/>
        </p:nvSpPr>
        <p:spPr>
          <a:xfrm>
            <a:off x="4869875" y="4751300"/>
            <a:ext cx="3341100" cy="13650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g60be7dcf1c_0_421"/>
          <p:cNvSpPr txBox="1"/>
          <p:nvPr/>
        </p:nvSpPr>
        <p:spPr>
          <a:xfrm>
            <a:off x="5045700" y="4904925"/>
            <a:ext cx="33921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Consolas"/>
                <a:ea typeface="Consolas"/>
                <a:cs typeface="Consolas"/>
                <a:sym typeface="Consolas"/>
              </a:rPr>
              <a:t>US National Research Council: 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“Photons 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are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the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 err="1">
                <a:latin typeface="Consolas"/>
                <a:ea typeface="Consolas"/>
                <a:cs typeface="Consolas"/>
                <a:sym typeface="Consolas"/>
              </a:rPr>
              <a:t>Electrons</a:t>
            </a:r>
            <a:r>
              <a:rPr lang="de-DE" b="1" dirty="0">
                <a:latin typeface="Consolas"/>
                <a:ea typeface="Consolas"/>
                <a:cs typeface="Consolas"/>
                <a:sym typeface="Consolas"/>
              </a:rPr>
              <a:t>.”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511;g60be7dcf1c_0_412"/>
          <p:cNvSpPr txBox="1"/>
          <p:nvPr/>
        </p:nvSpPr>
        <p:spPr>
          <a:xfrm>
            <a:off x="886639" y="5624925"/>
            <a:ext cx="311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de-D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Photonics</a:t>
            </a:r>
            <a:endParaRPr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60be7dcf1c_0_434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531" name="Google Shape;1531;g60be7dcf1c_0_434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Enabler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Novel Reconfigurable Optical Switches</a:t>
            </a:r>
          </a:p>
        </p:txBody>
      </p:sp>
      <p:sp>
        <p:nvSpPr>
          <p:cNvPr id="1532" name="Google Shape;1532;g60be7dcf1c_0_434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4" name="Google Shape;1534;g60be7dcf1c_0_434"/>
          <p:cNvSpPr txBox="1"/>
          <p:nvPr/>
        </p:nvSpPr>
        <p:spPr>
          <a:xfrm>
            <a:off x="973075" y="2121501"/>
            <a:ext cx="75573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Spectrum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of prototypes</a:t>
            </a:r>
          </a:p>
          <a:p>
            <a:pPr lvl="0" indent="45720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Different sizes, different reconfiguration times </a:t>
            </a:r>
          </a:p>
          <a:p>
            <a:pPr lvl="0" indent="45720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From our last year’s ACM </a:t>
            </a:r>
            <a:r>
              <a:rPr lang="en-GB" sz="12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SIGCOMM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workshop </a:t>
            </a:r>
            <a:r>
              <a:rPr lang="en-GB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OptSys</a:t>
            </a: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5" name="Google Shape;1535;g60be7dcf1c_0_434"/>
          <p:cNvSpPr txBox="1"/>
          <p:nvPr/>
        </p:nvSpPr>
        <p:spPr>
          <a:xfrm>
            <a:off x="7079800" y="3193725"/>
            <a:ext cx="17184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Prototype 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36" name="Google Shape;1536;g60be7dcf1c_0_434"/>
          <p:cNvPicPr preferRelativeResize="0"/>
          <p:nvPr/>
        </p:nvPicPr>
        <p:blipFill rotWithShape="1">
          <a:blip r:embed="rId3">
            <a:alphaModFix/>
          </a:blip>
          <a:srcRect t="19841" b="24407"/>
          <a:stretch/>
        </p:blipFill>
        <p:spPr>
          <a:xfrm>
            <a:off x="349513" y="3750175"/>
            <a:ext cx="4235173" cy="236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g60be7dcf1c_0_434"/>
          <p:cNvPicPr preferRelativeResize="0"/>
          <p:nvPr/>
        </p:nvPicPr>
        <p:blipFill rotWithShape="1">
          <a:blip r:embed="rId4">
            <a:alphaModFix/>
          </a:blip>
          <a:srcRect l="12757" r="12765"/>
          <a:stretch/>
        </p:blipFill>
        <p:spPr>
          <a:xfrm>
            <a:off x="6066476" y="3350575"/>
            <a:ext cx="915075" cy="898825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38" name="Google Shape;1538;g60be7dcf1c_0_434"/>
          <p:cNvSpPr txBox="1"/>
          <p:nvPr/>
        </p:nvSpPr>
        <p:spPr>
          <a:xfrm>
            <a:off x="7079800" y="4228071"/>
            <a:ext cx="27558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Prototype 2</a:t>
            </a:r>
          </a:p>
        </p:txBody>
      </p:sp>
      <p:pic>
        <p:nvPicPr>
          <p:cNvPr id="1539" name="Google Shape;1539;g60be7dcf1c_0_434"/>
          <p:cNvPicPr preferRelativeResize="0"/>
          <p:nvPr/>
        </p:nvPicPr>
        <p:blipFill rotWithShape="1">
          <a:blip r:embed="rId5">
            <a:alphaModFix/>
          </a:blip>
          <a:srcRect l="6286" r="6286"/>
          <a:stretch/>
        </p:blipFill>
        <p:spPr>
          <a:xfrm>
            <a:off x="6066476" y="4384925"/>
            <a:ext cx="915075" cy="898825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0" name="Google Shape;1540;g60be7dcf1c_0_434"/>
          <p:cNvSpPr txBox="1"/>
          <p:nvPr/>
        </p:nvSpPr>
        <p:spPr>
          <a:xfrm>
            <a:off x="7079800" y="5262421"/>
            <a:ext cx="27558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Prototype 3</a:t>
            </a:r>
          </a:p>
        </p:txBody>
      </p:sp>
      <p:pic>
        <p:nvPicPr>
          <p:cNvPr id="1541" name="Google Shape;1541;g60be7dcf1c_0_434"/>
          <p:cNvPicPr preferRelativeResize="0"/>
          <p:nvPr/>
        </p:nvPicPr>
        <p:blipFill rotWithShape="1">
          <a:blip r:embed="rId6">
            <a:alphaModFix/>
          </a:blip>
          <a:srcRect l="9547" r="9539"/>
          <a:stretch/>
        </p:blipFill>
        <p:spPr>
          <a:xfrm>
            <a:off x="6066476" y="5419275"/>
            <a:ext cx="915075" cy="898825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42" name="Google Shape;1542;g60be7dcf1c_0_434"/>
          <p:cNvCxnSpPr/>
          <p:nvPr/>
        </p:nvCxnSpPr>
        <p:spPr>
          <a:xfrm>
            <a:off x="3864775" y="4175875"/>
            <a:ext cx="20922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3" name="Google Shape;1543;g60be7dcf1c_0_434"/>
          <p:cNvCxnSpPr/>
          <p:nvPr/>
        </p:nvCxnSpPr>
        <p:spPr>
          <a:xfrm>
            <a:off x="3864775" y="4957775"/>
            <a:ext cx="20922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4" name="Google Shape;1544;g60be7dcf1c_0_434"/>
          <p:cNvCxnSpPr/>
          <p:nvPr/>
        </p:nvCxnSpPr>
        <p:spPr>
          <a:xfrm rot="10800000" flipH="1">
            <a:off x="3876163" y="5777075"/>
            <a:ext cx="2092200" cy="4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60be7dcf1c_0_434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531" name="Google Shape;1531;g60be7dcf1c_0_434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Example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Optical Circuit Switch</a:t>
            </a:r>
          </a:p>
        </p:txBody>
      </p:sp>
      <p:sp>
        <p:nvSpPr>
          <p:cNvPr id="1534" name="Google Shape;1534;g60be7dcf1c_0_434"/>
          <p:cNvSpPr txBox="1"/>
          <p:nvPr/>
        </p:nvSpPr>
        <p:spPr>
          <a:xfrm>
            <a:off x="973075" y="2121501"/>
            <a:ext cx="75573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Optical Circuit Switch rapid adaption of physical layer</a:t>
            </a:r>
          </a:p>
          <a:p>
            <a:pPr lvl="0" indent="45720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Based on rotating mirrors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84CAFA-3D6B-46B2-B286-B38C2D7BB7F1}"/>
              </a:ext>
            </a:extLst>
          </p:cNvPr>
          <p:cNvSpPr/>
          <p:nvPr/>
        </p:nvSpPr>
        <p:spPr>
          <a:xfrm>
            <a:off x="1591125" y="601307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Optical Circuit Switch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By Nathan Farrington, SIGCOMM 2010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Snip Same Side Corner Rectangle 66">
            <a:extLst>
              <a:ext uri="{FF2B5EF4-FFF2-40B4-BE49-F238E27FC236}">
                <a16:creationId xmlns:a16="http://schemas.microsoft.com/office/drawing/2014/main" id="{5162D987-ECC8-4CDC-8286-AA01411AB340}"/>
              </a:ext>
            </a:extLst>
          </p:cNvPr>
          <p:cNvSpPr/>
          <p:nvPr/>
        </p:nvSpPr>
        <p:spPr>
          <a:xfrm>
            <a:off x="2815710" y="3077901"/>
            <a:ext cx="3387924" cy="2842464"/>
          </a:xfrm>
          <a:prstGeom prst="snip2SameRect">
            <a:avLst>
              <a:gd name="adj1" fmla="val 43274"/>
              <a:gd name="adj2" fmla="val 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4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BF093-A139-44AA-80C5-536C43D22640}"/>
              </a:ext>
            </a:extLst>
          </p:cNvPr>
          <p:cNvSpPr/>
          <p:nvPr/>
        </p:nvSpPr>
        <p:spPr>
          <a:xfrm rot="2629415">
            <a:off x="4941945" y="3860277"/>
            <a:ext cx="1151890" cy="57595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4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1D1265-E5BE-451D-AE09-684DB4CB508F}"/>
              </a:ext>
            </a:extLst>
          </p:cNvPr>
          <p:cNvSpPr/>
          <p:nvPr/>
        </p:nvSpPr>
        <p:spPr>
          <a:xfrm>
            <a:off x="3787663" y="5466209"/>
            <a:ext cx="1999809" cy="1439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4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5DF832-B851-4044-9EA6-13EFBBDDA2AE}"/>
              </a:ext>
            </a:extLst>
          </p:cNvPr>
          <p:cNvSpPr/>
          <p:nvPr/>
        </p:nvSpPr>
        <p:spPr>
          <a:xfrm rot="8100000">
            <a:off x="2893518" y="4371717"/>
            <a:ext cx="393271" cy="1087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4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F7DC3B-069C-4361-9B82-9317376C6955}"/>
              </a:ext>
            </a:extLst>
          </p:cNvPr>
          <p:cNvSpPr/>
          <p:nvPr/>
        </p:nvSpPr>
        <p:spPr>
          <a:xfrm rot="8100000">
            <a:off x="3248507" y="4016727"/>
            <a:ext cx="393271" cy="1087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4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E9BAF2-8F55-43AA-91F4-B379AF95FA19}"/>
              </a:ext>
            </a:extLst>
          </p:cNvPr>
          <p:cNvSpPr/>
          <p:nvPr/>
        </p:nvSpPr>
        <p:spPr>
          <a:xfrm rot="8100000">
            <a:off x="3603497" y="3666272"/>
            <a:ext cx="393271" cy="1087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4"/>
          </a:p>
        </p:txBody>
      </p:sp>
      <p:sp>
        <p:nvSpPr>
          <p:cNvPr id="22" name="Right Arrow 12">
            <a:extLst>
              <a:ext uri="{FF2B5EF4-FFF2-40B4-BE49-F238E27FC236}">
                <a16:creationId xmlns:a16="http://schemas.microsoft.com/office/drawing/2014/main" id="{9A30996E-5EC5-4C97-9E49-65ADA7FBFFE7}"/>
              </a:ext>
            </a:extLst>
          </p:cNvPr>
          <p:cNvSpPr/>
          <p:nvPr/>
        </p:nvSpPr>
        <p:spPr>
          <a:xfrm rot="2700000">
            <a:off x="3014081" y="4838634"/>
            <a:ext cx="1240277" cy="14398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0C22C8-2235-4E12-8B43-1F5A95AD27DC}"/>
              </a:ext>
            </a:extLst>
          </p:cNvPr>
          <p:cNvSpPr/>
          <p:nvPr/>
        </p:nvSpPr>
        <p:spPr>
          <a:xfrm>
            <a:off x="3977627" y="5416866"/>
            <a:ext cx="287973" cy="57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4"/>
          </a:p>
        </p:txBody>
      </p:sp>
      <p:sp>
        <p:nvSpPr>
          <p:cNvPr id="24" name="Right Arrow 20">
            <a:extLst>
              <a:ext uri="{FF2B5EF4-FFF2-40B4-BE49-F238E27FC236}">
                <a16:creationId xmlns:a16="http://schemas.microsoft.com/office/drawing/2014/main" id="{01424C85-72FE-4E0B-BD81-1C2E1DE99E88}"/>
              </a:ext>
            </a:extLst>
          </p:cNvPr>
          <p:cNvSpPr/>
          <p:nvPr/>
        </p:nvSpPr>
        <p:spPr>
          <a:xfrm rot="19199083">
            <a:off x="3939228" y="4642887"/>
            <a:ext cx="1937355" cy="14398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ight Arrow 22">
            <a:extLst>
              <a:ext uri="{FF2B5EF4-FFF2-40B4-BE49-F238E27FC236}">
                <a16:creationId xmlns:a16="http://schemas.microsoft.com/office/drawing/2014/main" id="{5E79E757-9ED9-4821-A12E-2212E555653B}"/>
              </a:ext>
            </a:extLst>
          </p:cNvPr>
          <p:cNvSpPr/>
          <p:nvPr/>
        </p:nvSpPr>
        <p:spPr>
          <a:xfrm rot="13500000">
            <a:off x="3557059" y="4502605"/>
            <a:ext cx="2195389" cy="14398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FD2120-90C5-4E0A-AB1F-4C8D5805C9B6}"/>
              </a:ext>
            </a:extLst>
          </p:cNvPr>
          <p:cNvSpPr/>
          <p:nvPr/>
        </p:nvSpPr>
        <p:spPr>
          <a:xfrm>
            <a:off x="4639125" y="5416867"/>
            <a:ext cx="287973" cy="57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4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29F00-9738-4674-88CF-6FF3A52743FA}"/>
              </a:ext>
            </a:extLst>
          </p:cNvPr>
          <p:cNvSpPr/>
          <p:nvPr/>
        </p:nvSpPr>
        <p:spPr>
          <a:xfrm>
            <a:off x="5376487" y="5425690"/>
            <a:ext cx="287973" cy="57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4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E974E4-0D01-432C-8DAC-8503D61E2DF2}"/>
              </a:ext>
            </a:extLst>
          </p:cNvPr>
          <p:cNvSpPr txBox="1"/>
          <p:nvPr/>
        </p:nvSpPr>
        <p:spPr>
          <a:xfrm>
            <a:off x="3977628" y="3351238"/>
            <a:ext cx="877163" cy="344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8" b="1" dirty="0">
                <a:latin typeface="Consolas" panose="020B0609020204030204" pitchFamily="49" charset="0"/>
              </a:rPr>
              <a:t>Lenses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ADC91E-CCFE-4CBF-87A8-CB8E80E7D17A}"/>
              </a:ext>
            </a:extLst>
          </p:cNvPr>
          <p:cNvSpPr txBox="1"/>
          <p:nvPr/>
        </p:nvSpPr>
        <p:spPr>
          <a:xfrm>
            <a:off x="5568751" y="3225231"/>
            <a:ext cx="877164" cy="596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38" b="1" dirty="0">
                <a:latin typeface="Consolas" panose="020B0609020204030204" pitchFamily="49" charset="0"/>
              </a:rPr>
              <a:t>Fixed</a:t>
            </a:r>
          </a:p>
          <a:p>
            <a:pPr algn="ctr"/>
            <a:r>
              <a:rPr lang="en-US" sz="1638" b="1" dirty="0">
                <a:latin typeface="Consolas" panose="020B0609020204030204" pitchFamily="49" charset="0"/>
              </a:rPr>
              <a:t>Mirror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3D14DE-5AA9-461F-AA1F-B795AFF10DFB}"/>
              </a:ext>
            </a:extLst>
          </p:cNvPr>
          <p:cNvSpPr txBox="1"/>
          <p:nvPr/>
        </p:nvSpPr>
        <p:spPr>
          <a:xfrm>
            <a:off x="3708908" y="5601750"/>
            <a:ext cx="2146742" cy="344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8" b="1" dirty="0">
                <a:latin typeface="Consolas" panose="020B0609020204030204" pitchFamily="49" charset="0"/>
              </a:rPr>
              <a:t>Mirrors on Motors</a:t>
            </a:r>
          </a:p>
        </p:txBody>
      </p:sp>
      <p:sp>
        <p:nvSpPr>
          <p:cNvPr id="31" name="Right Arrow 28">
            <a:extLst>
              <a:ext uri="{FF2B5EF4-FFF2-40B4-BE49-F238E27FC236}">
                <a16:creationId xmlns:a16="http://schemas.microsoft.com/office/drawing/2014/main" id="{C5F59479-3B74-4AA4-BAB0-79F1B58CA11B}"/>
              </a:ext>
            </a:extLst>
          </p:cNvPr>
          <p:cNvSpPr/>
          <p:nvPr/>
        </p:nvSpPr>
        <p:spPr>
          <a:xfrm rot="5746469">
            <a:off x="5024901" y="4694884"/>
            <a:ext cx="1255560" cy="14398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ight Arrow 29">
            <a:extLst>
              <a:ext uri="{FF2B5EF4-FFF2-40B4-BE49-F238E27FC236}">
                <a16:creationId xmlns:a16="http://schemas.microsoft.com/office/drawing/2014/main" id="{28F95633-A438-417F-8ADE-F09F72A29C89}"/>
              </a:ext>
            </a:extLst>
          </p:cNvPr>
          <p:cNvSpPr/>
          <p:nvPr/>
        </p:nvSpPr>
        <p:spPr>
          <a:xfrm rot="18042258">
            <a:off x="3707567" y="4422226"/>
            <a:ext cx="1937355" cy="14398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ight Arrow 30">
            <a:extLst>
              <a:ext uri="{FF2B5EF4-FFF2-40B4-BE49-F238E27FC236}">
                <a16:creationId xmlns:a16="http://schemas.microsoft.com/office/drawing/2014/main" id="{1DB60ABD-20F8-4E89-8237-695BFDF64F80}"/>
              </a:ext>
            </a:extLst>
          </p:cNvPr>
          <p:cNvSpPr/>
          <p:nvPr/>
        </p:nvSpPr>
        <p:spPr>
          <a:xfrm rot="6212916">
            <a:off x="4190742" y="4472957"/>
            <a:ext cx="1727835" cy="14398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E9A7C8-73CF-445D-B3C4-43AF9317FFCE}"/>
              </a:ext>
            </a:extLst>
          </p:cNvPr>
          <p:cNvSpPr/>
          <p:nvPr/>
        </p:nvSpPr>
        <p:spPr>
          <a:xfrm rot="20079108">
            <a:off x="3975287" y="5388068"/>
            <a:ext cx="287973" cy="57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4"/>
          </a:p>
        </p:txBody>
      </p:sp>
      <p:cxnSp>
        <p:nvCxnSpPr>
          <p:cNvPr id="35" name="Curved Connector 36">
            <a:extLst>
              <a:ext uri="{FF2B5EF4-FFF2-40B4-BE49-F238E27FC236}">
                <a16:creationId xmlns:a16="http://schemas.microsoft.com/office/drawing/2014/main" id="{C0DE27E5-0D4C-435F-9BB6-482C684417E5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150421" y="3641686"/>
            <a:ext cx="901280" cy="745959"/>
          </a:xfrm>
          <a:prstGeom prst="curvedConnector2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9">
            <a:extLst>
              <a:ext uri="{FF2B5EF4-FFF2-40B4-BE49-F238E27FC236}">
                <a16:creationId xmlns:a16="http://schemas.microsoft.com/office/drawing/2014/main" id="{528DACFD-18D9-4478-9FCB-9F99E77563E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2235580" y="3368347"/>
            <a:ext cx="1171110" cy="664308"/>
          </a:xfrm>
          <a:prstGeom prst="curvedConnector2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41">
            <a:extLst>
              <a:ext uri="{FF2B5EF4-FFF2-40B4-BE49-F238E27FC236}">
                <a16:creationId xmlns:a16="http://schemas.microsoft.com/office/drawing/2014/main" id="{0C51E8F9-069E-45C0-B6B9-A62E340B2EEB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235580" y="3095010"/>
            <a:ext cx="1526100" cy="587190"/>
          </a:xfrm>
          <a:prstGeom prst="curvedConnector2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ight Arrow 21">
            <a:extLst>
              <a:ext uri="{FF2B5EF4-FFF2-40B4-BE49-F238E27FC236}">
                <a16:creationId xmlns:a16="http://schemas.microsoft.com/office/drawing/2014/main" id="{0E57B53E-B202-4284-B9E7-24354C7FF514}"/>
              </a:ext>
            </a:extLst>
          </p:cNvPr>
          <p:cNvSpPr/>
          <p:nvPr/>
        </p:nvSpPr>
        <p:spPr>
          <a:xfrm rot="13500000">
            <a:off x="3296651" y="4675688"/>
            <a:ext cx="1680881" cy="14398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7719EB-8ADD-4AAC-873F-FFD56BFEB6B3}"/>
              </a:ext>
            </a:extLst>
          </p:cNvPr>
          <p:cNvSpPr txBox="1"/>
          <p:nvPr/>
        </p:nvSpPr>
        <p:spPr>
          <a:xfrm>
            <a:off x="3262128" y="4789802"/>
            <a:ext cx="1685078" cy="34439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38" b="1" dirty="0">
                <a:latin typeface="Consolas" panose="020B0609020204030204" pitchFamily="49" charset="0"/>
              </a:rPr>
              <a:t>Rotate Mirror</a:t>
            </a:r>
          </a:p>
        </p:txBody>
      </p:sp>
      <p:sp>
        <p:nvSpPr>
          <p:cNvPr id="40" name="Google Shape;1532;g60be7dcf1c_0_434">
            <a:extLst>
              <a:ext uri="{FF2B5EF4-FFF2-40B4-BE49-F238E27FC236}">
                <a16:creationId xmlns:a16="http://schemas.microsoft.com/office/drawing/2014/main" id="{23BDC91E-EF34-40AB-81A6-16D4E1EEEF3C}"/>
              </a:ext>
            </a:extLst>
          </p:cNvPr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2632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  <p:bldP spid="39" grpId="0" animBg="1"/>
      <p:bldP spid="3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g60be7dcf1c_0_159"/>
          <p:cNvPicPr preferRelativeResize="0"/>
          <p:nvPr/>
        </p:nvPicPr>
        <p:blipFill rotWithShape="1">
          <a:blip r:embed="rId3">
            <a:alphaModFix/>
          </a:blip>
          <a:srcRect l="4004" t="6637" r="7389" b="7385"/>
          <a:stretch/>
        </p:blipFill>
        <p:spPr>
          <a:xfrm>
            <a:off x="6375181" y="4787593"/>
            <a:ext cx="1695250" cy="16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g60be7dcf1c_0_15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g60be7dcf1c_0_159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Trend</a:t>
            </a:r>
            <a:br>
              <a:rPr lang="de-DE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de-DE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Data-</a:t>
            </a:r>
            <a:r>
              <a:rPr lang="de-DE" sz="2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Centric</a:t>
            </a:r>
            <a:r>
              <a:rPr lang="de-DE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Applications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2" name="Google Shape;1242;g60be7dcf1c_0_159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de-DE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80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3" name="Google Shape;1243;g60be7dcf1c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00" y="2287550"/>
            <a:ext cx="3086077" cy="308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g60be7dcf1c_0_159"/>
          <p:cNvSpPr txBox="1"/>
          <p:nvPr/>
        </p:nvSpPr>
        <p:spPr>
          <a:xfrm>
            <a:off x="2523600" y="2383574"/>
            <a:ext cx="32223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2000"/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Datacenters (</a:t>
            </a:r>
            <a:r>
              <a:rPr lang="de-DE" sz="1600" dirty="0"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hyper-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scale</a:t>
            </a:r>
            <a:r>
              <a:rPr lang="de-DE" sz="1600" dirty="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7" name="Google Shape;1247;g60be7dcf1c_0_159"/>
          <p:cNvSpPr txBox="1"/>
          <p:nvPr/>
        </p:nvSpPr>
        <p:spPr>
          <a:xfrm>
            <a:off x="6508106" y="4967393"/>
            <a:ext cx="32223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de-D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de-D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Growth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8" name="Google Shape;1248;g60be7dcf1c_0_159"/>
          <p:cNvSpPr txBox="1"/>
          <p:nvPr/>
        </p:nvSpPr>
        <p:spPr>
          <a:xfrm rot="-5400000">
            <a:off x="6580406" y="4805593"/>
            <a:ext cx="307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de-DE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Source: Facebook</a:t>
            </a:r>
            <a:endParaRPr sz="70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" name="Picture 2" descr="https://scontent-vie1-1.xx.fbcdn.net/v/t31.0-8/22104772_347311772395322_3595682621070915716_o.jpg?_nc_cat=101&amp;_nc_oc=AQkgC4-fNo88vTSa-XGLO2lQf-qF1HXdeDKzujaFlr5w8T65QPFhM1u4e8D89hMAuscHZrpJ066XEv9JS9PRHj4D&amp;_nc_ht=scontent-vie1-1.xx&amp;oh=81da5bf060d4fb11d77201a4470da72d&amp;oe=5DF2ADD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426" y="2871156"/>
            <a:ext cx="383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233;g60be7dcf1c_0_147"/>
          <p:cNvSpPr/>
          <p:nvPr/>
        </p:nvSpPr>
        <p:spPr>
          <a:xfrm flipH="1">
            <a:off x="5881762" y="3208790"/>
            <a:ext cx="2150702" cy="1279320"/>
          </a:xfrm>
          <a:prstGeom prst="homePlate">
            <a:avLst>
              <a:gd name="adj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6" descr="Inside LinkedInâs Cutting-Edge Portland Data Cen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181" y="3409633"/>
            <a:ext cx="146052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266;g60be7dcf1c_0_174"/>
          <p:cNvSpPr txBox="1"/>
          <p:nvPr/>
        </p:nvSpPr>
        <p:spPr>
          <a:xfrm>
            <a:off x="2523600" y="5215325"/>
            <a:ext cx="39132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Interconnecting networks:  </a:t>
            </a:r>
            <a:br>
              <a:rPr lang="en-GB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-GB" sz="18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critical infrastructure</a:t>
            </a:r>
            <a:r>
              <a:rPr lang="en-GB" sz="18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-GB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of our digital society.</a:t>
            </a:r>
            <a:endParaRPr lang="en-GB"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Google Shape;1266;g60be7dcf1c_0_174"/>
          <p:cNvSpPr txBox="1"/>
          <p:nvPr/>
        </p:nvSpPr>
        <p:spPr>
          <a:xfrm>
            <a:off x="6494096" y="4161576"/>
            <a:ext cx="1538368" cy="53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+network</a:t>
            </a:r>
            <a:endParaRPr lang="en-GB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52273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1" name="Google Shape;1571;g60be7dcf1c_0_473"/>
          <p:cNvCxnSpPr/>
          <p:nvPr/>
        </p:nvCxnSpPr>
        <p:spPr>
          <a:xfrm>
            <a:off x="3364375" y="4412588"/>
            <a:ext cx="424500" cy="87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2" name="Google Shape;1572;g60be7dcf1c_0_473"/>
          <p:cNvCxnSpPr/>
          <p:nvPr/>
        </p:nvCxnSpPr>
        <p:spPr>
          <a:xfrm>
            <a:off x="3364375" y="3500625"/>
            <a:ext cx="424500" cy="87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73" name="Google Shape;1573;g60be7dcf1c_0_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0624" y="4601948"/>
            <a:ext cx="864301" cy="85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g60be7dcf1c_0_4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0626" y="2984574"/>
            <a:ext cx="1188776" cy="8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g60be7dcf1c_0_473"/>
          <p:cNvPicPr preferRelativeResize="0"/>
          <p:nvPr/>
        </p:nvPicPr>
        <p:blipFill rotWithShape="1">
          <a:blip r:embed="rId5">
            <a:alphaModFix/>
          </a:blip>
          <a:srcRect l="16026" r="16033"/>
          <a:stretch/>
        </p:blipFill>
        <p:spPr>
          <a:xfrm>
            <a:off x="6475801" y="3714749"/>
            <a:ext cx="1188776" cy="8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g60be7dcf1c_0_473"/>
          <p:cNvSpPr txBox="1"/>
          <p:nvPr/>
        </p:nvSpPr>
        <p:spPr>
          <a:xfrm>
            <a:off x="1540000" y="4109450"/>
            <a:ext cx="1831800" cy="13800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577" name="Google Shape;1577;g60be7dcf1c_0_473"/>
          <p:cNvSpPr txBox="1"/>
          <p:nvPr/>
        </p:nvSpPr>
        <p:spPr>
          <a:xfrm>
            <a:off x="1532575" y="2491775"/>
            <a:ext cx="1831800" cy="13800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cxnSp>
        <p:nvCxnSpPr>
          <p:cNvPr id="1578" name="Google Shape;1578;g60be7dcf1c_0_473"/>
          <p:cNvCxnSpPr/>
          <p:nvPr/>
        </p:nvCxnSpPr>
        <p:spPr>
          <a:xfrm>
            <a:off x="5778875" y="3986263"/>
            <a:ext cx="424500" cy="87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9" name="Google Shape;1579;g60be7dcf1c_0_473"/>
          <p:cNvSpPr txBox="1"/>
          <p:nvPr/>
        </p:nvSpPr>
        <p:spPr>
          <a:xfrm>
            <a:off x="3947075" y="2491775"/>
            <a:ext cx="1831800" cy="29976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580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581" name="Google Shape;1581;g60be7dcf1c_0_473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Big Picture</a:t>
            </a:r>
            <a:endParaRPr lang="en-GB"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2" name="Google Shape;1582;g60be7dcf1c_0_473"/>
          <p:cNvSpPr txBox="1"/>
          <p:nvPr/>
        </p:nvSpPr>
        <p:spPr>
          <a:xfrm>
            <a:off x="7938900" y="6594700"/>
            <a:ext cx="347850" cy="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4" name="Google Shape;1584;g60be7dcf1c_0_473"/>
          <p:cNvSpPr txBox="1"/>
          <p:nvPr/>
        </p:nvSpPr>
        <p:spPr>
          <a:xfrm>
            <a:off x="1547425" y="2554925"/>
            <a:ext cx="2643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Flexibility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5" name="Google Shape;1585;g60be7dcf1c_0_473"/>
          <p:cNvSpPr txBox="1"/>
          <p:nvPr/>
        </p:nvSpPr>
        <p:spPr>
          <a:xfrm>
            <a:off x="1554850" y="4172600"/>
            <a:ext cx="174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Structure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86" name="Google Shape;1586;g60be7dcf1c_0_4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5375" y="3519850"/>
            <a:ext cx="1664140" cy="1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g60be7dcf1c_0_473"/>
          <p:cNvSpPr txBox="1"/>
          <p:nvPr/>
        </p:nvSpPr>
        <p:spPr>
          <a:xfrm>
            <a:off x="6337750" y="3221950"/>
            <a:ext cx="1831800" cy="13800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588" name="Google Shape;1588;g60be7dcf1c_0_473"/>
          <p:cNvSpPr txBox="1"/>
          <p:nvPr/>
        </p:nvSpPr>
        <p:spPr>
          <a:xfrm>
            <a:off x="6352600" y="3285100"/>
            <a:ext cx="2643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Efficiency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9" name="Google Shape;1589;g60be7dcf1c_0_473"/>
          <p:cNvSpPr/>
          <p:nvPr/>
        </p:nvSpPr>
        <p:spPr>
          <a:xfrm>
            <a:off x="864050" y="2897875"/>
            <a:ext cx="864300" cy="864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590" name="Google Shape;1590;g60be7dcf1c_0_473"/>
          <p:cNvSpPr txBox="1"/>
          <p:nvPr/>
        </p:nvSpPr>
        <p:spPr>
          <a:xfrm>
            <a:off x="942650" y="3115175"/>
            <a:ext cx="707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New!</a:t>
            </a:r>
            <a:endParaRPr lang="en-GB" sz="1200" b="1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1" name="Google Shape;1591;g60be7dcf1c_0_473"/>
          <p:cNvSpPr/>
          <p:nvPr/>
        </p:nvSpPr>
        <p:spPr>
          <a:xfrm>
            <a:off x="864050" y="4593500"/>
            <a:ext cx="864300" cy="864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592" name="Google Shape;1592;g60be7dcf1c_0_473"/>
          <p:cNvSpPr txBox="1"/>
          <p:nvPr/>
        </p:nvSpPr>
        <p:spPr>
          <a:xfrm>
            <a:off x="864050" y="4810800"/>
            <a:ext cx="8643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More!</a:t>
            </a:r>
            <a:endParaRPr lang="en-GB" sz="1200" b="1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3" name="Google Shape;1593;g60be7dcf1c_0_473"/>
          <p:cNvSpPr txBox="1"/>
          <p:nvPr/>
        </p:nvSpPr>
        <p:spPr>
          <a:xfrm>
            <a:off x="4076000" y="2554925"/>
            <a:ext cx="26430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Self-Adjusting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Networks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4" name="Google Shape;1594;g60be7dcf1c_0_473"/>
          <p:cNvSpPr txBox="1"/>
          <p:nvPr/>
        </p:nvSpPr>
        <p:spPr>
          <a:xfrm>
            <a:off x="4089775" y="5509175"/>
            <a:ext cx="1831800" cy="1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Now is the time!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1" name="Google Shape;1571;g60be7dcf1c_0_473"/>
          <p:cNvCxnSpPr/>
          <p:nvPr/>
        </p:nvCxnSpPr>
        <p:spPr>
          <a:xfrm>
            <a:off x="3364375" y="4412588"/>
            <a:ext cx="424500" cy="87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2" name="Google Shape;1572;g60be7dcf1c_0_473"/>
          <p:cNvCxnSpPr/>
          <p:nvPr/>
        </p:nvCxnSpPr>
        <p:spPr>
          <a:xfrm>
            <a:off x="3364375" y="3500625"/>
            <a:ext cx="424500" cy="87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73" name="Google Shape;1573;g60be7dcf1c_0_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0624" y="4601948"/>
            <a:ext cx="864301" cy="85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g60be7dcf1c_0_4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0626" y="2984574"/>
            <a:ext cx="1188776" cy="8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g60be7dcf1c_0_473"/>
          <p:cNvPicPr preferRelativeResize="0"/>
          <p:nvPr/>
        </p:nvPicPr>
        <p:blipFill rotWithShape="1">
          <a:blip r:embed="rId5">
            <a:alphaModFix/>
          </a:blip>
          <a:srcRect l="16026" r="16033"/>
          <a:stretch/>
        </p:blipFill>
        <p:spPr>
          <a:xfrm>
            <a:off x="6475801" y="3714749"/>
            <a:ext cx="1188776" cy="8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g60be7dcf1c_0_473"/>
          <p:cNvSpPr txBox="1"/>
          <p:nvPr/>
        </p:nvSpPr>
        <p:spPr>
          <a:xfrm>
            <a:off x="1540000" y="4109450"/>
            <a:ext cx="1831800" cy="13800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577" name="Google Shape;1577;g60be7dcf1c_0_473"/>
          <p:cNvSpPr txBox="1"/>
          <p:nvPr/>
        </p:nvSpPr>
        <p:spPr>
          <a:xfrm>
            <a:off x="1532575" y="2491775"/>
            <a:ext cx="1831800" cy="13800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cxnSp>
        <p:nvCxnSpPr>
          <p:cNvPr id="1578" name="Google Shape;1578;g60be7dcf1c_0_473"/>
          <p:cNvCxnSpPr/>
          <p:nvPr/>
        </p:nvCxnSpPr>
        <p:spPr>
          <a:xfrm>
            <a:off x="5778875" y="3986263"/>
            <a:ext cx="424500" cy="87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9" name="Google Shape;1579;g60be7dcf1c_0_473"/>
          <p:cNvSpPr txBox="1"/>
          <p:nvPr/>
        </p:nvSpPr>
        <p:spPr>
          <a:xfrm>
            <a:off x="3947075" y="2491775"/>
            <a:ext cx="1831800" cy="29976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580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581" name="Google Shape;1581;g60be7dcf1c_0_473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Big Picture</a:t>
            </a:r>
            <a:endParaRPr lang="en-GB"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4" name="Google Shape;1584;g60be7dcf1c_0_473"/>
          <p:cNvSpPr txBox="1"/>
          <p:nvPr/>
        </p:nvSpPr>
        <p:spPr>
          <a:xfrm>
            <a:off x="1547425" y="2554925"/>
            <a:ext cx="2643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Flexibility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5" name="Google Shape;1585;g60be7dcf1c_0_473"/>
          <p:cNvSpPr txBox="1"/>
          <p:nvPr/>
        </p:nvSpPr>
        <p:spPr>
          <a:xfrm>
            <a:off x="1554850" y="4172600"/>
            <a:ext cx="174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Structure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86" name="Google Shape;1586;g60be7dcf1c_0_4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5375" y="3519850"/>
            <a:ext cx="1664140" cy="1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g60be7dcf1c_0_473"/>
          <p:cNvSpPr txBox="1"/>
          <p:nvPr/>
        </p:nvSpPr>
        <p:spPr>
          <a:xfrm>
            <a:off x="6337750" y="3221950"/>
            <a:ext cx="1831800" cy="13800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588" name="Google Shape;1588;g60be7dcf1c_0_473"/>
          <p:cNvSpPr txBox="1"/>
          <p:nvPr/>
        </p:nvSpPr>
        <p:spPr>
          <a:xfrm>
            <a:off x="6352600" y="3285100"/>
            <a:ext cx="2643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Efficiency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9" name="Google Shape;1589;g60be7dcf1c_0_473"/>
          <p:cNvSpPr/>
          <p:nvPr/>
        </p:nvSpPr>
        <p:spPr>
          <a:xfrm>
            <a:off x="864050" y="2897875"/>
            <a:ext cx="864300" cy="864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590" name="Google Shape;1590;g60be7dcf1c_0_473"/>
          <p:cNvSpPr txBox="1"/>
          <p:nvPr/>
        </p:nvSpPr>
        <p:spPr>
          <a:xfrm>
            <a:off x="942650" y="3115175"/>
            <a:ext cx="707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New!</a:t>
            </a:r>
            <a:endParaRPr lang="en-GB" sz="1200" b="1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1" name="Google Shape;1591;g60be7dcf1c_0_473"/>
          <p:cNvSpPr/>
          <p:nvPr/>
        </p:nvSpPr>
        <p:spPr>
          <a:xfrm>
            <a:off x="864050" y="4593500"/>
            <a:ext cx="864300" cy="864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592" name="Google Shape;1592;g60be7dcf1c_0_473"/>
          <p:cNvSpPr txBox="1"/>
          <p:nvPr/>
        </p:nvSpPr>
        <p:spPr>
          <a:xfrm>
            <a:off x="864050" y="4810800"/>
            <a:ext cx="8643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More!</a:t>
            </a:r>
            <a:endParaRPr lang="en-GB" sz="1200" b="1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3" name="Google Shape;1593;g60be7dcf1c_0_473"/>
          <p:cNvSpPr txBox="1"/>
          <p:nvPr/>
        </p:nvSpPr>
        <p:spPr>
          <a:xfrm>
            <a:off x="4076000" y="2554925"/>
            <a:ext cx="26430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Self-Adjusting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nsolas"/>
                <a:ea typeface="Consolas"/>
                <a:cs typeface="Consolas"/>
                <a:sym typeface="Consolas"/>
              </a:rPr>
              <a:t>Networks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4" name="Google Shape;1594;g60be7dcf1c_0_473"/>
          <p:cNvSpPr txBox="1"/>
          <p:nvPr/>
        </p:nvSpPr>
        <p:spPr>
          <a:xfrm>
            <a:off x="4089775" y="5509175"/>
            <a:ext cx="1831800" cy="1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Now is the time!</a:t>
            </a:r>
          </a:p>
        </p:txBody>
      </p:sp>
      <p:sp>
        <p:nvSpPr>
          <p:cNvPr id="26" name="Google Shape;1599;g60be7dcf1c_0_500"/>
          <p:cNvSpPr txBox="1"/>
          <p:nvPr/>
        </p:nvSpPr>
        <p:spPr>
          <a:xfrm>
            <a:off x="6303100" y="5160421"/>
            <a:ext cx="2841000" cy="1392776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7" name="Google Shape;1623;g60be7dcf1c_0_500"/>
          <p:cNvSpPr txBox="1"/>
          <p:nvPr/>
        </p:nvSpPr>
        <p:spPr>
          <a:xfrm>
            <a:off x="6404494" y="5253221"/>
            <a:ext cx="2633781" cy="129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Our goal: </a:t>
            </a: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Develop the theoretical </a:t>
            </a:r>
            <a:r>
              <a:rPr lang="en-GB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foundations</a:t>
            </a: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of demand-aware, self-adjusting networks.</a:t>
            </a:r>
            <a:endParaRPr lang="en-GB" b="1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" name="Google Shape;1582;g60be7dcf1c_0_473">
            <a:extLst>
              <a:ext uri="{FF2B5EF4-FFF2-40B4-BE49-F238E27FC236}">
                <a16:creationId xmlns:a16="http://schemas.microsoft.com/office/drawing/2014/main" id="{5F2C7ADD-DF17-40E3-81E9-E6F77F3085F9}"/>
              </a:ext>
            </a:extLst>
          </p:cNvPr>
          <p:cNvSpPr txBox="1"/>
          <p:nvPr/>
        </p:nvSpPr>
        <p:spPr>
          <a:xfrm>
            <a:off x="7938900" y="6594700"/>
            <a:ext cx="347850" cy="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5554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60be7dcf1c_0_529"/>
          <p:cNvSpPr txBox="1"/>
          <p:nvPr/>
        </p:nvSpPr>
        <p:spPr>
          <a:xfrm>
            <a:off x="1122725" y="2356950"/>
            <a:ext cx="3116700" cy="3126250"/>
          </a:xfrm>
          <a:prstGeom prst="rect">
            <a:avLst/>
          </a:prstGeom>
          <a:noFill/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630" name="Google Shape;1630;g60be7dcf1c_0_529"/>
          <p:cNvSpPr txBox="1"/>
          <p:nvPr/>
        </p:nvSpPr>
        <p:spPr>
          <a:xfrm>
            <a:off x="4653250" y="2356950"/>
            <a:ext cx="3512700" cy="2855100"/>
          </a:xfrm>
          <a:prstGeom prst="rect">
            <a:avLst/>
          </a:prstGeom>
          <a:noFill/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631" name="Google Shape;1631;g60be7dcf1c_0_52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632" name="Google Shape;1632;g60be7dcf1c_0_529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Unique Position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Demand-Aware, Self-Adjusting Systems</a:t>
            </a:r>
          </a:p>
        </p:txBody>
      </p:sp>
      <p:sp>
        <p:nvSpPr>
          <p:cNvPr id="1635" name="Google Shape;1635;g60be7dcf1c_0_529"/>
          <p:cNvSpPr txBox="1"/>
          <p:nvPr/>
        </p:nvSpPr>
        <p:spPr>
          <a:xfrm>
            <a:off x="1269675" y="2454150"/>
            <a:ext cx="29025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Everywhere, but mainly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 software</a:t>
            </a:r>
            <a:endParaRPr lang="en-GB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6" name="Google Shape;1636;g60be7dcf1c_0_529"/>
          <p:cNvSpPr txBox="1"/>
          <p:nvPr/>
        </p:nvSpPr>
        <p:spPr>
          <a:xfrm>
            <a:off x="4895075" y="2454150"/>
            <a:ext cx="29646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Our focus: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 hardware</a:t>
            </a:r>
            <a:endParaRPr lang="en-GB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37" name="Google Shape;1637;g60be7dcf1c_0_529"/>
          <p:cNvPicPr preferRelativeResize="0"/>
          <p:nvPr/>
        </p:nvPicPr>
        <p:blipFill rotWithShape="1">
          <a:blip r:embed="rId3">
            <a:alphaModFix/>
          </a:blip>
          <a:srcRect l="2082" t="33592" r="2397" b="16619"/>
          <a:stretch/>
        </p:blipFill>
        <p:spPr>
          <a:xfrm>
            <a:off x="4766000" y="3461825"/>
            <a:ext cx="3276126" cy="12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g60be7dcf1c_0_529"/>
          <p:cNvSpPr/>
          <p:nvPr/>
        </p:nvSpPr>
        <p:spPr>
          <a:xfrm>
            <a:off x="3994775" y="3174375"/>
            <a:ext cx="935400" cy="9354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639" name="Google Shape;1639;g60be7dcf1c_0_529"/>
          <p:cNvSpPr txBox="1"/>
          <p:nvPr/>
        </p:nvSpPr>
        <p:spPr>
          <a:xfrm>
            <a:off x="4078293" y="3270816"/>
            <a:ext cx="7653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</a:p>
        </p:txBody>
      </p:sp>
      <p:pic>
        <p:nvPicPr>
          <p:cNvPr id="1640" name="Google Shape;1640;g60be7dcf1c_0_529" descr="Image result for algorithmic trad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3249" y="3394378"/>
            <a:ext cx="826850" cy="5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g60be7dcf1c_0_529"/>
          <p:cNvSpPr txBox="1"/>
          <p:nvPr/>
        </p:nvSpPr>
        <p:spPr>
          <a:xfrm>
            <a:off x="2263475" y="3315588"/>
            <a:ext cx="17184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Algorithmic trading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46" name="Google Shape;1646;g60be7dcf1c_0_529" descr="Image result for neural networ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3250" y="4881044"/>
            <a:ext cx="811000" cy="4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g60be7dcf1c_0_529"/>
          <p:cNvSpPr txBox="1"/>
          <p:nvPr/>
        </p:nvSpPr>
        <p:spPr>
          <a:xfrm>
            <a:off x="2276375" y="4806823"/>
            <a:ext cx="17184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Neural networks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48" name="Google Shape;1648;g60be7dcf1c_0_529"/>
          <p:cNvCxnSpPr/>
          <p:nvPr/>
        </p:nvCxnSpPr>
        <p:spPr>
          <a:xfrm>
            <a:off x="1128700" y="5483200"/>
            <a:ext cx="3102900" cy="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9" name="Google Shape;1649;g60be7dcf1c_0_529"/>
          <p:cNvCxnSpPr/>
          <p:nvPr/>
        </p:nvCxnSpPr>
        <p:spPr>
          <a:xfrm>
            <a:off x="1128700" y="4747425"/>
            <a:ext cx="3102900" cy="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0" name="Google Shape;1650;g60be7dcf1c_0_529"/>
          <p:cNvCxnSpPr/>
          <p:nvPr/>
        </p:nvCxnSpPr>
        <p:spPr>
          <a:xfrm>
            <a:off x="1129625" y="4051150"/>
            <a:ext cx="3102900" cy="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1" name="Google Shape;1651;g60be7dcf1c_0_529"/>
          <p:cNvCxnSpPr/>
          <p:nvPr/>
        </p:nvCxnSpPr>
        <p:spPr>
          <a:xfrm>
            <a:off x="1128700" y="3272625"/>
            <a:ext cx="3102900" cy="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Google Shape;1644;g60be7dcf1c_0_529" descr="Image result for netfli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3249" y="4187559"/>
            <a:ext cx="822300" cy="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645;g60be7dcf1c_0_529"/>
          <p:cNvSpPr txBox="1"/>
          <p:nvPr/>
        </p:nvSpPr>
        <p:spPr>
          <a:xfrm>
            <a:off x="2276375" y="4095637"/>
            <a:ext cx="17184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Recommender systems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" name="Google Shape;1586;g60be7dcf1c_0_473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7630" y="2073593"/>
            <a:ext cx="558708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86;g60be7dcf1c_0_473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1439" y="2064628"/>
            <a:ext cx="558708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582;g60be7dcf1c_0_473">
            <a:extLst>
              <a:ext uri="{FF2B5EF4-FFF2-40B4-BE49-F238E27FC236}">
                <a16:creationId xmlns:a16="http://schemas.microsoft.com/office/drawing/2014/main" id="{3EF76D08-F4D3-438D-9AFE-B4721F254A6E}"/>
              </a:ext>
            </a:extLst>
          </p:cNvPr>
          <p:cNvSpPr txBox="1"/>
          <p:nvPr/>
        </p:nvSpPr>
        <p:spPr>
          <a:xfrm>
            <a:off x="7938900" y="6594700"/>
            <a:ext cx="347850" cy="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60be7dcf1c_0_691"/>
          <p:cNvSpPr txBox="1"/>
          <p:nvPr/>
        </p:nvSpPr>
        <p:spPr>
          <a:xfrm>
            <a:off x="0" y="540000"/>
            <a:ext cx="8211000" cy="2510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799" name="Google Shape;1799;g60be7dcf1c_0_691"/>
          <p:cNvSpPr txBox="1">
            <a:spLocks noGrp="1"/>
          </p:cNvSpPr>
          <p:nvPr>
            <p:ph type="title"/>
          </p:nvPr>
        </p:nvSpPr>
        <p:spPr>
          <a:xfrm>
            <a:off x="973075" y="73150"/>
            <a:ext cx="81711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latin typeface="Consolas"/>
                <a:ea typeface="Consolas"/>
                <a:cs typeface="Consolas"/>
                <a:sym typeface="Consolas"/>
              </a:rPr>
              <a:t>The Natural Question:</a:t>
            </a: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Given This Structure, </a:t>
            </a:r>
            <a:br>
              <a:rPr lang="en-GB" sz="40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What Can Be Achieved?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Metrics and Algorithms?</a:t>
            </a:r>
            <a:endParaRPr lang="en-GB" sz="4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1" name="Google Shape;1801;g60be7dcf1c_0_691"/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Google Shape;1660;g60be7dcf1c_0_555"/>
          <p:cNvSpPr txBox="1"/>
          <p:nvPr/>
        </p:nvSpPr>
        <p:spPr>
          <a:xfrm>
            <a:off x="973075" y="3532626"/>
            <a:ext cx="75573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first insight: entropy of the demand.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0be7dcf1c_0_698"/>
          <p:cNvSpPr/>
          <p:nvPr/>
        </p:nvSpPr>
        <p:spPr>
          <a:xfrm>
            <a:off x="2768275" y="32571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08" name="Google Shape;1808;g60be7dcf1c_0_698"/>
          <p:cNvSpPr/>
          <p:nvPr/>
        </p:nvSpPr>
        <p:spPr>
          <a:xfrm>
            <a:off x="1080000" y="32571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09" name="Google Shape;1809;g60be7dcf1c_0_698"/>
          <p:cNvSpPr txBox="1"/>
          <p:nvPr/>
        </p:nvSpPr>
        <p:spPr>
          <a:xfrm>
            <a:off x="0" y="540000"/>
            <a:ext cx="8211000" cy="1814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810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Insight: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Connection to </a:t>
            </a:r>
            <a:b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Datastructures</a:t>
            </a:r>
            <a:endParaRPr lang="en-GB" sz="4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1" name="Google Shape;1811;g60be7dcf1c_0_698"/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13" name="Google Shape;1813;g60be7dcf1c_0_6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713" y="3526492"/>
            <a:ext cx="1203169" cy="5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g60be7dcf1c_0_6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0888" y="3423313"/>
            <a:ext cx="1083375" cy="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g60be7dcf1c_0_6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9475" y="3388688"/>
            <a:ext cx="1680974" cy="8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g60be7dcf1c_0_698"/>
          <p:cNvSpPr txBox="1"/>
          <p:nvPr/>
        </p:nvSpPr>
        <p:spPr>
          <a:xfrm>
            <a:off x="973074" y="2727575"/>
            <a:ext cx="1257525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Traditional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7" name="Google Shape;1817;g60be7dcf1c_0_698"/>
          <p:cNvSpPr txBox="1"/>
          <p:nvPr/>
        </p:nvSpPr>
        <p:spPr>
          <a:xfrm>
            <a:off x="2661349" y="2727575"/>
            <a:ext cx="1332913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Demand-aware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8" name="Google Shape;1818;g60be7dcf1c_0_698"/>
          <p:cNvSpPr/>
          <p:nvPr/>
        </p:nvSpPr>
        <p:spPr>
          <a:xfrm>
            <a:off x="4456575" y="3257150"/>
            <a:ext cx="2013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19" name="Google Shape;1819;g60be7dcf1c_0_698"/>
          <p:cNvSpPr txBox="1"/>
          <p:nvPr/>
        </p:nvSpPr>
        <p:spPr>
          <a:xfrm>
            <a:off x="4349649" y="2727575"/>
            <a:ext cx="1582577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Self-adjusting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5" name="Google Shape;1825;g60be7dcf1c_0_698"/>
          <p:cNvSpPr/>
          <p:nvPr/>
        </p:nvSpPr>
        <p:spPr>
          <a:xfrm>
            <a:off x="1332676" y="4449900"/>
            <a:ext cx="4631396" cy="2739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826" name="Google Shape;1826;g60be7dcf1c_0_698"/>
          <p:cNvSpPr txBox="1"/>
          <p:nvPr/>
        </p:nvSpPr>
        <p:spPr>
          <a:xfrm>
            <a:off x="1349147" y="4412825"/>
            <a:ext cx="2781575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More structure: improved </a:t>
            </a: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access cost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0be7dcf1c_0_698"/>
          <p:cNvSpPr/>
          <p:nvPr/>
        </p:nvSpPr>
        <p:spPr>
          <a:xfrm>
            <a:off x="2768275" y="32571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08" name="Google Shape;1808;g60be7dcf1c_0_698"/>
          <p:cNvSpPr/>
          <p:nvPr/>
        </p:nvSpPr>
        <p:spPr>
          <a:xfrm>
            <a:off x="1080000" y="32571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09" name="Google Shape;1809;g60be7dcf1c_0_698"/>
          <p:cNvSpPr txBox="1"/>
          <p:nvPr/>
        </p:nvSpPr>
        <p:spPr>
          <a:xfrm>
            <a:off x="0" y="540000"/>
            <a:ext cx="8211000" cy="1814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810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Insight: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Connection to </a:t>
            </a:r>
            <a:b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Datastructures</a:t>
            </a: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&amp; Coding</a:t>
            </a:r>
          </a:p>
        </p:txBody>
      </p:sp>
      <p:sp>
        <p:nvSpPr>
          <p:cNvPr id="1811" name="Google Shape;1811;g60be7dcf1c_0_698"/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13" name="Google Shape;1813;g60be7dcf1c_0_6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713" y="3526492"/>
            <a:ext cx="1203169" cy="5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g60be7dcf1c_0_6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0888" y="3423313"/>
            <a:ext cx="1083375" cy="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g60be7dcf1c_0_6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9475" y="3388688"/>
            <a:ext cx="1680974" cy="8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g60be7dcf1c_0_698"/>
          <p:cNvSpPr txBox="1"/>
          <p:nvPr/>
        </p:nvSpPr>
        <p:spPr>
          <a:xfrm>
            <a:off x="973074" y="2727575"/>
            <a:ext cx="1547213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Traditional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(Worst-case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7" name="Google Shape;1817;g60be7dcf1c_0_698"/>
          <p:cNvSpPr txBox="1"/>
          <p:nvPr/>
        </p:nvSpPr>
        <p:spPr>
          <a:xfrm>
            <a:off x="2661349" y="2727575"/>
            <a:ext cx="1332913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Demand-aware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(Huffman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8" name="Google Shape;1818;g60be7dcf1c_0_698"/>
          <p:cNvSpPr/>
          <p:nvPr/>
        </p:nvSpPr>
        <p:spPr>
          <a:xfrm>
            <a:off x="4456575" y="3257150"/>
            <a:ext cx="2013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19" name="Google Shape;1819;g60be7dcf1c_0_698"/>
          <p:cNvSpPr txBox="1"/>
          <p:nvPr/>
        </p:nvSpPr>
        <p:spPr>
          <a:xfrm>
            <a:off x="4349649" y="2727575"/>
            <a:ext cx="1910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Self-adjusting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(Dynamic Huffman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5" name="Google Shape;1825;g60be7dcf1c_0_698"/>
          <p:cNvSpPr/>
          <p:nvPr/>
        </p:nvSpPr>
        <p:spPr>
          <a:xfrm>
            <a:off x="1332676" y="4449900"/>
            <a:ext cx="4631396" cy="2739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826" name="Google Shape;1826;g60be7dcf1c_0_698"/>
          <p:cNvSpPr txBox="1"/>
          <p:nvPr/>
        </p:nvSpPr>
        <p:spPr>
          <a:xfrm>
            <a:off x="1349147" y="4412825"/>
            <a:ext cx="4405659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More structure: improved </a:t>
            </a: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access cost </a:t>
            </a: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 shorter </a:t>
            </a: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codes</a:t>
            </a:r>
          </a:p>
        </p:txBody>
      </p:sp>
    </p:spTree>
    <p:extLst>
      <p:ext uri="{BB962C8B-B14F-4D97-AF65-F5344CB8AC3E}">
        <p14:creationId xmlns:p14="http://schemas.microsoft.com/office/powerpoint/2010/main" val="4091983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0be7dcf1c_0_698"/>
          <p:cNvSpPr/>
          <p:nvPr/>
        </p:nvSpPr>
        <p:spPr>
          <a:xfrm>
            <a:off x="2768275" y="32571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08" name="Google Shape;1808;g60be7dcf1c_0_698"/>
          <p:cNvSpPr/>
          <p:nvPr/>
        </p:nvSpPr>
        <p:spPr>
          <a:xfrm>
            <a:off x="1080000" y="32571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09" name="Google Shape;1809;g60be7dcf1c_0_698"/>
          <p:cNvSpPr txBox="1"/>
          <p:nvPr/>
        </p:nvSpPr>
        <p:spPr>
          <a:xfrm>
            <a:off x="0" y="540000"/>
            <a:ext cx="8211000" cy="1814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810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Insight: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Connection to </a:t>
            </a:r>
            <a:b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Datastructures</a:t>
            </a: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&amp; Coding</a:t>
            </a:r>
          </a:p>
        </p:txBody>
      </p:sp>
      <p:sp>
        <p:nvSpPr>
          <p:cNvPr id="1811" name="Google Shape;1811;g60be7dcf1c_0_698"/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13" name="Google Shape;1813;g60be7dcf1c_0_6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713" y="3526492"/>
            <a:ext cx="1203169" cy="5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g60be7dcf1c_0_6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0888" y="3423313"/>
            <a:ext cx="1083375" cy="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g60be7dcf1c_0_6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9475" y="3388688"/>
            <a:ext cx="1680974" cy="8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g60be7dcf1c_0_698"/>
          <p:cNvSpPr txBox="1"/>
          <p:nvPr/>
        </p:nvSpPr>
        <p:spPr>
          <a:xfrm>
            <a:off x="973074" y="2727575"/>
            <a:ext cx="1547213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Traditional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(Worst-case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7" name="Google Shape;1817;g60be7dcf1c_0_698"/>
          <p:cNvSpPr txBox="1"/>
          <p:nvPr/>
        </p:nvSpPr>
        <p:spPr>
          <a:xfrm>
            <a:off x="2661349" y="2727575"/>
            <a:ext cx="1332913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Demand-aware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(Huffman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8" name="Google Shape;1818;g60be7dcf1c_0_698"/>
          <p:cNvSpPr/>
          <p:nvPr/>
        </p:nvSpPr>
        <p:spPr>
          <a:xfrm>
            <a:off x="4456575" y="3257150"/>
            <a:ext cx="2013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19" name="Google Shape;1819;g60be7dcf1c_0_698"/>
          <p:cNvSpPr txBox="1"/>
          <p:nvPr/>
        </p:nvSpPr>
        <p:spPr>
          <a:xfrm>
            <a:off x="4349649" y="2727575"/>
            <a:ext cx="1910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Self-adjusting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(Dynamic Huffman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5" name="Google Shape;1825;g60be7dcf1c_0_698"/>
          <p:cNvSpPr/>
          <p:nvPr/>
        </p:nvSpPr>
        <p:spPr>
          <a:xfrm>
            <a:off x="1332676" y="4449900"/>
            <a:ext cx="4631396" cy="2739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826" name="Google Shape;1826;g60be7dcf1c_0_698"/>
          <p:cNvSpPr txBox="1"/>
          <p:nvPr/>
        </p:nvSpPr>
        <p:spPr>
          <a:xfrm>
            <a:off x="1349147" y="4412825"/>
            <a:ext cx="4405659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More structure: improved </a:t>
            </a: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access cost </a:t>
            </a: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 shorter </a:t>
            </a: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codes</a:t>
            </a:r>
          </a:p>
        </p:txBody>
      </p:sp>
      <p:sp>
        <p:nvSpPr>
          <p:cNvPr id="17" name="Google Shape;1806;g60be7dcf1c_0_698"/>
          <p:cNvSpPr/>
          <p:nvPr/>
        </p:nvSpPr>
        <p:spPr>
          <a:xfrm>
            <a:off x="4456575" y="4867750"/>
            <a:ext cx="2013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" name="Google Shape;1820;g60be7dcf1c_0_698"/>
          <p:cNvSpPr/>
          <p:nvPr/>
        </p:nvSpPr>
        <p:spPr>
          <a:xfrm>
            <a:off x="2768275" y="48677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9" name="Google Shape;1821;g60be7dcf1c_0_698"/>
          <p:cNvSpPr/>
          <p:nvPr/>
        </p:nvSpPr>
        <p:spPr>
          <a:xfrm>
            <a:off x="1080000" y="48677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20" name="Google Shape;1822;g60be7dcf1c_0_6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2676" y="5007585"/>
            <a:ext cx="787772" cy="76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823;g60be7dcf1c_0_6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03674" y="5020213"/>
            <a:ext cx="649750" cy="7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824;g60be7dcf1c_0_6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0825" y="5009338"/>
            <a:ext cx="1290926" cy="80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827;g60be7dcf1c_0_698"/>
          <p:cNvSpPr/>
          <p:nvPr/>
        </p:nvSpPr>
        <p:spPr>
          <a:xfrm>
            <a:off x="2520286" y="6055000"/>
            <a:ext cx="2097207" cy="2739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4" name="Google Shape;1828;g60be7dcf1c_0_698"/>
          <p:cNvSpPr txBox="1"/>
          <p:nvPr/>
        </p:nvSpPr>
        <p:spPr>
          <a:xfrm>
            <a:off x="2768274" y="6013364"/>
            <a:ext cx="4116063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Similar </a:t>
            </a: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benefits</a:t>
            </a: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7635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0be7dcf1c_0_698"/>
          <p:cNvSpPr/>
          <p:nvPr/>
        </p:nvSpPr>
        <p:spPr>
          <a:xfrm>
            <a:off x="2768275" y="32571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08" name="Google Shape;1808;g60be7dcf1c_0_698"/>
          <p:cNvSpPr/>
          <p:nvPr/>
        </p:nvSpPr>
        <p:spPr>
          <a:xfrm>
            <a:off x="1080000" y="32571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09" name="Google Shape;1809;g60be7dcf1c_0_698"/>
          <p:cNvSpPr txBox="1"/>
          <p:nvPr/>
        </p:nvSpPr>
        <p:spPr>
          <a:xfrm>
            <a:off x="0" y="540000"/>
            <a:ext cx="8211000" cy="1814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810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Insight: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Connection to </a:t>
            </a:r>
            <a:b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Datastructures</a:t>
            </a: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&amp; Coding</a:t>
            </a:r>
          </a:p>
        </p:txBody>
      </p:sp>
      <p:sp>
        <p:nvSpPr>
          <p:cNvPr id="1811" name="Google Shape;1811;g60be7dcf1c_0_698"/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13" name="Google Shape;1813;g60be7dcf1c_0_6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713" y="3526492"/>
            <a:ext cx="1203169" cy="5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g60be7dcf1c_0_6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0888" y="3423313"/>
            <a:ext cx="1083375" cy="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g60be7dcf1c_0_6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9475" y="3388688"/>
            <a:ext cx="1680974" cy="8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g60be7dcf1c_0_698"/>
          <p:cNvSpPr txBox="1"/>
          <p:nvPr/>
        </p:nvSpPr>
        <p:spPr>
          <a:xfrm>
            <a:off x="973074" y="2727575"/>
            <a:ext cx="1547213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Traditional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(Worst-case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7" name="Google Shape;1817;g60be7dcf1c_0_698"/>
          <p:cNvSpPr txBox="1"/>
          <p:nvPr/>
        </p:nvSpPr>
        <p:spPr>
          <a:xfrm>
            <a:off x="2661349" y="2727575"/>
            <a:ext cx="1332913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Demand-aware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(Huffman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8" name="Google Shape;1818;g60be7dcf1c_0_698"/>
          <p:cNvSpPr/>
          <p:nvPr/>
        </p:nvSpPr>
        <p:spPr>
          <a:xfrm>
            <a:off x="4456575" y="3257150"/>
            <a:ext cx="2013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19" name="Google Shape;1819;g60be7dcf1c_0_698"/>
          <p:cNvSpPr txBox="1"/>
          <p:nvPr/>
        </p:nvSpPr>
        <p:spPr>
          <a:xfrm>
            <a:off x="4349649" y="2727575"/>
            <a:ext cx="1910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Self-adjusting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(Dynamic Huffman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5" name="Google Shape;1825;g60be7dcf1c_0_698"/>
          <p:cNvSpPr/>
          <p:nvPr/>
        </p:nvSpPr>
        <p:spPr>
          <a:xfrm>
            <a:off x="1332676" y="4449900"/>
            <a:ext cx="4631396" cy="2739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826" name="Google Shape;1826;g60be7dcf1c_0_698"/>
          <p:cNvSpPr txBox="1"/>
          <p:nvPr/>
        </p:nvSpPr>
        <p:spPr>
          <a:xfrm>
            <a:off x="1349147" y="4412825"/>
            <a:ext cx="4405659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More structure: improved </a:t>
            </a: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access cost </a:t>
            </a: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 shorter </a:t>
            </a: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codes</a:t>
            </a:r>
          </a:p>
        </p:txBody>
      </p:sp>
      <p:sp>
        <p:nvSpPr>
          <p:cNvPr id="17" name="Google Shape;1806;g60be7dcf1c_0_698"/>
          <p:cNvSpPr/>
          <p:nvPr/>
        </p:nvSpPr>
        <p:spPr>
          <a:xfrm>
            <a:off x="4456575" y="4867750"/>
            <a:ext cx="2013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" name="Google Shape;1820;g60be7dcf1c_0_698"/>
          <p:cNvSpPr/>
          <p:nvPr/>
        </p:nvSpPr>
        <p:spPr>
          <a:xfrm>
            <a:off x="2768275" y="48677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9" name="Google Shape;1821;g60be7dcf1c_0_698"/>
          <p:cNvSpPr/>
          <p:nvPr/>
        </p:nvSpPr>
        <p:spPr>
          <a:xfrm>
            <a:off x="1080000" y="48677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20" name="Google Shape;1822;g60be7dcf1c_0_6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2676" y="5007585"/>
            <a:ext cx="787772" cy="76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823;g60be7dcf1c_0_6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03674" y="5020213"/>
            <a:ext cx="649750" cy="7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824;g60be7dcf1c_0_6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0825" y="5009338"/>
            <a:ext cx="1290926" cy="80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829;g60be7dcf1c_0_698"/>
          <p:cNvSpPr txBox="1"/>
          <p:nvPr/>
        </p:nvSpPr>
        <p:spPr>
          <a:xfrm>
            <a:off x="7160526" y="2828992"/>
            <a:ext cx="1515181" cy="6759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1" name="Google Shape;1830;g60be7dcf1c_0_698"/>
          <p:cNvSpPr txBox="1"/>
          <p:nvPr/>
        </p:nvSpPr>
        <p:spPr>
          <a:xfrm>
            <a:off x="7181646" y="2879167"/>
            <a:ext cx="23037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More than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analogy!</a:t>
            </a:r>
            <a:endParaRPr lang="en-GB" sz="1200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" name="Google Shape;1827;g60be7dcf1c_0_698"/>
          <p:cNvSpPr/>
          <p:nvPr/>
        </p:nvSpPr>
        <p:spPr>
          <a:xfrm>
            <a:off x="2520286" y="6055000"/>
            <a:ext cx="2097207" cy="2739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9" name="Google Shape;1828;g60be7dcf1c_0_698"/>
          <p:cNvSpPr txBox="1"/>
          <p:nvPr/>
        </p:nvSpPr>
        <p:spPr>
          <a:xfrm>
            <a:off x="2768274" y="6013364"/>
            <a:ext cx="4116063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Similar </a:t>
            </a: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benefits</a:t>
            </a: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20790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0be7dcf1c_0_698"/>
          <p:cNvSpPr/>
          <p:nvPr/>
        </p:nvSpPr>
        <p:spPr>
          <a:xfrm>
            <a:off x="2768275" y="32571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08" name="Google Shape;1808;g60be7dcf1c_0_698"/>
          <p:cNvSpPr/>
          <p:nvPr/>
        </p:nvSpPr>
        <p:spPr>
          <a:xfrm>
            <a:off x="1080000" y="32571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09" name="Google Shape;1809;g60be7dcf1c_0_698"/>
          <p:cNvSpPr txBox="1"/>
          <p:nvPr/>
        </p:nvSpPr>
        <p:spPr>
          <a:xfrm>
            <a:off x="0" y="540000"/>
            <a:ext cx="8211000" cy="1814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810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Insight: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Connection to </a:t>
            </a:r>
            <a:b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Datastructures</a:t>
            </a: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&amp; Coding</a:t>
            </a:r>
          </a:p>
        </p:txBody>
      </p:sp>
      <p:sp>
        <p:nvSpPr>
          <p:cNvPr id="1811" name="Google Shape;1811;g60be7dcf1c_0_698"/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13" name="Google Shape;1813;g60be7dcf1c_0_6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713" y="3526492"/>
            <a:ext cx="1203169" cy="5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g60be7dcf1c_0_6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0888" y="3423313"/>
            <a:ext cx="1083375" cy="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g60be7dcf1c_0_6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9475" y="3388688"/>
            <a:ext cx="1680974" cy="8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g60be7dcf1c_0_698"/>
          <p:cNvSpPr txBox="1"/>
          <p:nvPr/>
        </p:nvSpPr>
        <p:spPr>
          <a:xfrm>
            <a:off x="973074" y="2727575"/>
            <a:ext cx="1547213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Traditional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(Worst-case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7" name="Google Shape;1817;g60be7dcf1c_0_698"/>
          <p:cNvSpPr txBox="1"/>
          <p:nvPr/>
        </p:nvSpPr>
        <p:spPr>
          <a:xfrm>
            <a:off x="2661349" y="2727575"/>
            <a:ext cx="1332913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Demand-aware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(Huffman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8" name="Google Shape;1818;g60be7dcf1c_0_698"/>
          <p:cNvSpPr/>
          <p:nvPr/>
        </p:nvSpPr>
        <p:spPr>
          <a:xfrm>
            <a:off x="4456575" y="3257150"/>
            <a:ext cx="2013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19" name="Google Shape;1819;g60be7dcf1c_0_698"/>
          <p:cNvSpPr txBox="1"/>
          <p:nvPr/>
        </p:nvSpPr>
        <p:spPr>
          <a:xfrm>
            <a:off x="4349649" y="2727575"/>
            <a:ext cx="1910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Self-adjusting BST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(Dynamic Huffman coding)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1806;g60be7dcf1c_0_698"/>
          <p:cNvSpPr/>
          <p:nvPr/>
        </p:nvSpPr>
        <p:spPr>
          <a:xfrm>
            <a:off x="4456575" y="4867750"/>
            <a:ext cx="2013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" name="Google Shape;1820;g60be7dcf1c_0_698"/>
          <p:cNvSpPr/>
          <p:nvPr/>
        </p:nvSpPr>
        <p:spPr>
          <a:xfrm>
            <a:off x="2768275" y="48677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9" name="Google Shape;1821;g60be7dcf1c_0_698"/>
          <p:cNvSpPr/>
          <p:nvPr/>
        </p:nvSpPr>
        <p:spPr>
          <a:xfrm>
            <a:off x="1080000" y="4867750"/>
            <a:ext cx="1368600" cy="1048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20" name="Google Shape;1822;g60be7dcf1c_0_6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2676" y="5007585"/>
            <a:ext cx="787772" cy="76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823;g60be7dcf1c_0_6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03674" y="5020213"/>
            <a:ext cx="649750" cy="7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824;g60be7dcf1c_0_6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0825" y="5009338"/>
            <a:ext cx="1290926" cy="80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829;g60be7dcf1c_0_698"/>
          <p:cNvSpPr txBox="1"/>
          <p:nvPr/>
        </p:nvSpPr>
        <p:spPr>
          <a:xfrm>
            <a:off x="7160526" y="2828992"/>
            <a:ext cx="1515181" cy="6759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6" name="Google Shape;1830;g60be7dcf1c_0_698"/>
          <p:cNvSpPr txBox="1"/>
          <p:nvPr/>
        </p:nvSpPr>
        <p:spPr>
          <a:xfrm>
            <a:off x="7181646" y="2879167"/>
            <a:ext cx="23037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More than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 analogy!</a:t>
            </a:r>
            <a:endParaRPr lang="en-GB" sz="1200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1854;g60be7dcf1c_0_726"/>
          <p:cNvSpPr/>
          <p:nvPr/>
        </p:nvSpPr>
        <p:spPr>
          <a:xfrm rot="5400000">
            <a:off x="3252650" y="4458725"/>
            <a:ext cx="399900" cy="273900"/>
          </a:xfrm>
          <a:prstGeom prst="homePlate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8" name="Google Shape;1855;g60be7dcf1c_0_726"/>
          <p:cNvSpPr/>
          <p:nvPr/>
        </p:nvSpPr>
        <p:spPr>
          <a:xfrm rot="5400000">
            <a:off x="5263425" y="4458725"/>
            <a:ext cx="399900" cy="273900"/>
          </a:xfrm>
          <a:prstGeom prst="homePlate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9" name="Google Shape;1827;g60be7dcf1c_0_698"/>
          <p:cNvSpPr/>
          <p:nvPr/>
        </p:nvSpPr>
        <p:spPr>
          <a:xfrm>
            <a:off x="2230600" y="6055000"/>
            <a:ext cx="2509950" cy="2739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0" name="Google Shape;1828;g60be7dcf1c_0_698"/>
          <p:cNvSpPr txBox="1"/>
          <p:nvPr/>
        </p:nvSpPr>
        <p:spPr>
          <a:xfrm>
            <a:off x="2281738" y="6013364"/>
            <a:ext cx="46026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Reduced expected </a:t>
            </a: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route lengths</a:t>
            </a: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</a:p>
        </p:txBody>
      </p:sp>
      <p:sp>
        <p:nvSpPr>
          <p:cNvPr id="31" name="Google Shape;1891;g60be7dcf1c_0_753"/>
          <p:cNvSpPr/>
          <p:nvPr/>
        </p:nvSpPr>
        <p:spPr>
          <a:xfrm>
            <a:off x="6119975" y="3162121"/>
            <a:ext cx="777600" cy="7776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2" name="Google Shape;1892;g60be7dcf1c_0_753"/>
          <p:cNvSpPr txBox="1"/>
          <p:nvPr/>
        </p:nvSpPr>
        <p:spPr>
          <a:xfrm>
            <a:off x="6111750" y="3313921"/>
            <a:ext cx="787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entropy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rate</a:t>
            </a:r>
          </a:p>
        </p:txBody>
      </p:sp>
      <p:sp>
        <p:nvSpPr>
          <p:cNvPr id="33" name="Google Shape;1893;g60be7dcf1c_0_753"/>
          <p:cNvSpPr/>
          <p:nvPr/>
        </p:nvSpPr>
        <p:spPr>
          <a:xfrm>
            <a:off x="3436650" y="3162121"/>
            <a:ext cx="777600" cy="7776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4" name="Google Shape;1894;g60be7dcf1c_0_753"/>
          <p:cNvSpPr txBox="1"/>
          <p:nvPr/>
        </p:nvSpPr>
        <p:spPr>
          <a:xfrm>
            <a:off x="3428425" y="3374496"/>
            <a:ext cx="787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entropy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b="1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" name="Google Shape;1895;g60be7dcf1c_0_753"/>
          <p:cNvSpPr/>
          <p:nvPr/>
        </p:nvSpPr>
        <p:spPr>
          <a:xfrm>
            <a:off x="1881775" y="3162121"/>
            <a:ext cx="777600" cy="7776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6" name="Google Shape;1896;g60be7dcf1c_0_753"/>
          <p:cNvSpPr txBox="1"/>
          <p:nvPr/>
        </p:nvSpPr>
        <p:spPr>
          <a:xfrm>
            <a:off x="1873550" y="3374496"/>
            <a:ext cx="787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log 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b="1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Google Shape;1891;g60be7dcf1c_0_753"/>
          <p:cNvSpPr/>
          <p:nvPr/>
        </p:nvSpPr>
        <p:spPr>
          <a:xfrm>
            <a:off x="6119975" y="4672608"/>
            <a:ext cx="777600" cy="7776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8" name="Google Shape;1892;g60be7dcf1c_0_753"/>
          <p:cNvSpPr txBox="1"/>
          <p:nvPr/>
        </p:nvSpPr>
        <p:spPr>
          <a:xfrm>
            <a:off x="6111750" y="4824408"/>
            <a:ext cx="787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entropy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rate</a:t>
            </a:r>
          </a:p>
        </p:txBody>
      </p:sp>
      <p:sp>
        <p:nvSpPr>
          <p:cNvPr id="39" name="Google Shape;1893;g60be7dcf1c_0_753"/>
          <p:cNvSpPr/>
          <p:nvPr/>
        </p:nvSpPr>
        <p:spPr>
          <a:xfrm>
            <a:off x="3436650" y="4672608"/>
            <a:ext cx="777600" cy="7776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0" name="Google Shape;1894;g60be7dcf1c_0_753"/>
          <p:cNvSpPr txBox="1"/>
          <p:nvPr/>
        </p:nvSpPr>
        <p:spPr>
          <a:xfrm>
            <a:off x="3428425" y="4884983"/>
            <a:ext cx="787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entropy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b="1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" name="Google Shape;1895;g60be7dcf1c_0_753"/>
          <p:cNvSpPr/>
          <p:nvPr/>
        </p:nvSpPr>
        <p:spPr>
          <a:xfrm>
            <a:off x="1881775" y="4672608"/>
            <a:ext cx="777600" cy="7776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2" name="Google Shape;1896;g60be7dcf1c_0_753"/>
          <p:cNvSpPr txBox="1"/>
          <p:nvPr/>
        </p:nvSpPr>
        <p:spPr>
          <a:xfrm>
            <a:off x="1873550" y="4884983"/>
            <a:ext cx="787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log 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b="1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" name="Google Shape;1858;g60be7dcf1c_0_726"/>
          <p:cNvSpPr txBox="1"/>
          <p:nvPr/>
        </p:nvSpPr>
        <p:spPr>
          <a:xfrm>
            <a:off x="6928380" y="3853964"/>
            <a:ext cx="2118188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Generalize methodology: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de-DE" sz="1200" b="1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GB" sz="12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transfer entropy bounds and algorithms of data-structures to networks. </a:t>
            </a:r>
          </a:p>
        </p:txBody>
      </p:sp>
      <p:sp>
        <p:nvSpPr>
          <p:cNvPr id="44" name="Google Shape;1858;g60be7dcf1c_0_726"/>
          <p:cNvSpPr txBox="1"/>
          <p:nvPr/>
        </p:nvSpPr>
        <p:spPr>
          <a:xfrm>
            <a:off x="6950156" y="5028415"/>
            <a:ext cx="2074635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First result: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Demand-aware networks of asymptotically optimal route lengths. </a:t>
            </a:r>
          </a:p>
        </p:txBody>
      </p:sp>
      <p:sp>
        <p:nvSpPr>
          <p:cNvPr id="45" name="Google Shape;1854;g60be7dcf1c_0_726">
            <a:extLst>
              <a:ext uri="{FF2B5EF4-FFF2-40B4-BE49-F238E27FC236}">
                <a16:creationId xmlns:a16="http://schemas.microsoft.com/office/drawing/2014/main" id="{370B3EC8-82F9-4440-9BC6-C70BC2DBB0ED}"/>
              </a:ext>
            </a:extLst>
          </p:cNvPr>
          <p:cNvSpPr/>
          <p:nvPr/>
        </p:nvSpPr>
        <p:spPr>
          <a:xfrm rot="5400000">
            <a:off x="1614537" y="4471457"/>
            <a:ext cx="399900" cy="273900"/>
          </a:xfrm>
          <a:prstGeom prst="homePlate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937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34;g60be7dcf1c_0_434">
            <a:extLst>
              <a:ext uri="{FF2B5EF4-FFF2-40B4-BE49-F238E27FC236}">
                <a16:creationId xmlns:a16="http://schemas.microsoft.com/office/drawing/2014/main" id="{A70BC1F3-82D5-47A8-8832-31E83FB440A7}"/>
              </a:ext>
            </a:extLst>
          </p:cNvPr>
          <p:cNvSpPr txBox="1"/>
          <p:nvPr/>
        </p:nvSpPr>
        <p:spPr>
          <a:xfrm>
            <a:off x="774106" y="2016824"/>
            <a:ext cx="7330600" cy="43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Self-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adjusting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networks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really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useful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large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flows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elephant flows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avoiding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multi-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hop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routing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" name="Google Shape;1656;g60be7dcf1c_0_555">
            <a:extLst>
              <a:ext uri="{FF2B5EF4-FFF2-40B4-BE49-F238E27FC236}">
                <a16:creationId xmlns:a16="http://schemas.microsoft.com/office/drawing/2014/main" id="{1E844E4E-BAE3-4691-95F3-0EE6ACF52282}"/>
              </a:ext>
            </a:extLst>
          </p:cNvPr>
          <p:cNvSpPr txBox="1"/>
          <p:nvPr/>
        </p:nvSpPr>
        <p:spPr>
          <a:xfrm>
            <a:off x="0" y="540000"/>
            <a:ext cx="8211000" cy="101893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" name="Google Shape;1657;g60be7dcf1c_0_555">
            <a:extLst>
              <a:ext uri="{FF2B5EF4-FFF2-40B4-BE49-F238E27FC236}">
                <a16:creationId xmlns:a16="http://schemas.microsoft.com/office/drawing/2014/main" id="{1A6CEA20-367F-4317-9A18-540C29E09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73150"/>
            <a:ext cx="8171100" cy="157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40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It is more complicated…</a:t>
            </a:r>
            <a:endParaRPr lang="en-GB" sz="4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575D80-7E48-4A20-8E47-CC093E1AC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11" y="3205958"/>
            <a:ext cx="2823489" cy="1743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3EC250-8BD6-41AC-8DE5-5F30DB6F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97" y="3688211"/>
            <a:ext cx="2823489" cy="1014033"/>
          </a:xfrm>
          <a:prstGeom prst="rect">
            <a:avLst/>
          </a:prstGeom>
        </p:spPr>
      </p:pic>
      <p:sp>
        <p:nvSpPr>
          <p:cNvPr id="23" name="Google Shape;1534;g60be7dcf1c_0_434">
            <a:extLst>
              <a:ext uri="{FF2B5EF4-FFF2-40B4-BE49-F238E27FC236}">
                <a16:creationId xmlns:a16="http://schemas.microsoft.com/office/drawing/2014/main" id="{BE6B1E13-FB2B-46BF-9038-9BA63D8A81EE}"/>
              </a:ext>
            </a:extLst>
          </p:cNvPr>
          <p:cNvSpPr txBox="1"/>
          <p:nvPr/>
        </p:nvSpPr>
        <p:spPr>
          <a:xfrm>
            <a:off x="2300337" y="5055421"/>
            <a:ext cx="1002866" cy="63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hops</a:t>
            </a:r>
            <a:endParaRPr lang="de-DE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1534;g60be7dcf1c_0_434">
            <a:extLst>
              <a:ext uri="{FF2B5EF4-FFF2-40B4-BE49-F238E27FC236}">
                <a16:creationId xmlns:a16="http://schemas.microsoft.com/office/drawing/2014/main" id="{AE11383A-22FD-4C49-9EE4-F889DC4360AF}"/>
              </a:ext>
            </a:extLst>
          </p:cNvPr>
          <p:cNvSpPr txBox="1"/>
          <p:nvPr/>
        </p:nvSpPr>
        <p:spPr>
          <a:xfrm>
            <a:off x="6029684" y="5055421"/>
            <a:ext cx="1002866" cy="63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hop</a:t>
            </a:r>
            <a:endParaRPr lang="de-DE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190455-F3AD-4D29-BBE2-56523EE7ED5B}"/>
              </a:ext>
            </a:extLst>
          </p:cNvPr>
          <p:cNvSpPr/>
          <p:nvPr/>
        </p:nvSpPr>
        <p:spPr>
          <a:xfrm>
            <a:off x="5041679" y="4621078"/>
            <a:ext cx="2668324" cy="81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3A17ED-AFCF-4A95-99E0-6C79F09B5F30}"/>
              </a:ext>
            </a:extLst>
          </p:cNvPr>
          <p:cNvCxnSpPr>
            <a:cxnSpLocks/>
          </p:cNvCxnSpPr>
          <p:nvPr/>
        </p:nvCxnSpPr>
        <p:spPr>
          <a:xfrm flipV="1">
            <a:off x="1496786" y="4118882"/>
            <a:ext cx="748393" cy="224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FEB665-193B-4FC9-B7A4-BC918FF0A860}"/>
              </a:ext>
            </a:extLst>
          </p:cNvPr>
          <p:cNvCxnSpPr>
            <a:cxnSpLocks/>
          </p:cNvCxnSpPr>
          <p:nvPr/>
        </p:nvCxnSpPr>
        <p:spPr>
          <a:xfrm flipV="1">
            <a:off x="2284640" y="3920218"/>
            <a:ext cx="170089" cy="106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9F0DE-54C0-4D05-BFF0-16C9A4B21614}"/>
              </a:ext>
            </a:extLst>
          </p:cNvPr>
          <p:cNvCxnSpPr>
            <a:cxnSpLocks/>
          </p:cNvCxnSpPr>
          <p:nvPr/>
        </p:nvCxnSpPr>
        <p:spPr>
          <a:xfrm flipV="1">
            <a:off x="2511879" y="3589564"/>
            <a:ext cx="170089" cy="106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EE61A6-3760-4A96-A19B-6CA2BB1E75CF}"/>
              </a:ext>
            </a:extLst>
          </p:cNvPr>
          <p:cNvCxnSpPr>
            <a:cxnSpLocks/>
          </p:cNvCxnSpPr>
          <p:nvPr/>
        </p:nvCxnSpPr>
        <p:spPr>
          <a:xfrm flipH="1" flipV="1">
            <a:off x="2728232" y="3589564"/>
            <a:ext cx="179614" cy="93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E54B48-4428-4CCC-B0C8-B98373AC8832}"/>
              </a:ext>
            </a:extLst>
          </p:cNvPr>
          <p:cNvCxnSpPr>
            <a:cxnSpLocks/>
          </p:cNvCxnSpPr>
          <p:nvPr/>
        </p:nvCxnSpPr>
        <p:spPr>
          <a:xfrm flipH="1" flipV="1">
            <a:off x="2962634" y="3925944"/>
            <a:ext cx="149320" cy="908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1E1603-5802-47F9-B711-F9B885E1355B}"/>
              </a:ext>
            </a:extLst>
          </p:cNvPr>
          <p:cNvCxnSpPr>
            <a:cxnSpLocks/>
          </p:cNvCxnSpPr>
          <p:nvPr/>
        </p:nvCxnSpPr>
        <p:spPr>
          <a:xfrm flipH="1" flipV="1">
            <a:off x="3183070" y="4118883"/>
            <a:ext cx="760280" cy="224517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4D3A447-4902-4FCE-97EF-DC5CF421F967}"/>
              </a:ext>
            </a:extLst>
          </p:cNvPr>
          <p:cNvCxnSpPr>
            <a:cxnSpLocks/>
          </p:cNvCxnSpPr>
          <p:nvPr/>
        </p:nvCxnSpPr>
        <p:spPr>
          <a:xfrm flipV="1">
            <a:off x="5145531" y="3813561"/>
            <a:ext cx="0" cy="2238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6DB207-938C-4BEB-A122-8C7C37636A1D}"/>
              </a:ext>
            </a:extLst>
          </p:cNvPr>
          <p:cNvCxnSpPr>
            <a:cxnSpLocks/>
          </p:cNvCxnSpPr>
          <p:nvPr/>
        </p:nvCxnSpPr>
        <p:spPr>
          <a:xfrm flipH="1" flipV="1">
            <a:off x="5125811" y="3813561"/>
            <a:ext cx="2423432" cy="22383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534;g60be7dcf1c_0_434">
            <a:extLst>
              <a:ext uri="{FF2B5EF4-FFF2-40B4-BE49-F238E27FC236}">
                <a16:creationId xmlns:a16="http://schemas.microsoft.com/office/drawing/2014/main" id="{5CE361A8-6B1E-42F7-93CF-349B5F1BC187}"/>
              </a:ext>
            </a:extLst>
          </p:cNvPr>
          <p:cNvSpPr txBox="1"/>
          <p:nvPr/>
        </p:nvSpPr>
        <p:spPr>
          <a:xfrm>
            <a:off x="4265819" y="3950114"/>
            <a:ext cx="549915" cy="49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1AE4B-5946-4384-8E40-1B6F3E315E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sp>
        <p:nvSpPr>
          <p:cNvPr id="21" name="Google Shape;1811;g60be7dcf1c_0_698">
            <a:extLst>
              <a:ext uri="{FF2B5EF4-FFF2-40B4-BE49-F238E27FC236}">
                <a16:creationId xmlns:a16="http://schemas.microsoft.com/office/drawing/2014/main" id="{3D7445C7-F996-433B-9546-0C4DBF9A107C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095895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5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0be7dcf1c_0_190"/>
          <p:cNvSpPr txBox="1"/>
          <p:nvPr/>
        </p:nvSpPr>
        <p:spPr>
          <a:xfrm>
            <a:off x="4469900" y="5451170"/>
            <a:ext cx="4674300" cy="1406833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273" name="Google Shape;1273;g60be7dcf1c_0_190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274" name="Google Shape;1274;g60be7dcf1c_0_190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Problem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Huge Infrastructure, Inefficient Use</a:t>
            </a:r>
          </a:p>
        </p:txBody>
      </p:sp>
      <p:sp>
        <p:nvSpPr>
          <p:cNvPr id="1277" name="Google Shape;1277;g60be7dcf1c_0_190"/>
          <p:cNvSpPr txBox="1"/>
          <p:nvPr/>
        </p:nvSpPr>
        <p:spPr>
          <a:xfrm>
            <a:off x="552361" y="2202275"/>
            <a:ext cx="4527000" cy="3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 Network equipment reaching</a:t>
            </a: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capacity limits</a:t>
            </a:r>
          </a:p>
          <a:p>
            <a:pPr marL="0" marR="0" lvl="0" indent="45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Transistor density rates stalling</a:t>
            </a:r>
          </a:p>
          <a:p>
            <a:pPr indent="45720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“End of </a:t>
            </a:r>
            <a:r>
              <a:rPr lang="en-GB" sz="12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Moore‘s Law 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 networking” [1]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 Hence: more equipment, </a:t>
            </a: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larger networks</a:t>
            </a: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 Resource intensive and:</a:t>
            </a: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inefficient</a:t>
            </a:r>
          </a:p>
        </p:txBody>
      </p:sp>
      <p:sp>
        <p:nvSpPr>
          <p:cNvPr id="1278" name="Google Shape;1278;g60be7dcf1c_0_190"/>
          <p:cNvSpPr txBox="1"/>
          <p:nvPr/>
        </p:nvSpPr>
        <p:spPr>
          <a:xfrm>
            <a:off x="4798560" y="5631304"/>
            <a:ext cx="39132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Annoying for companies,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opportunity</a:t>
            </a:r>
            <a:r>
              <a:rPr lang="en-GB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for researchers</a:t>
            </a:r>
            <a:endParaRPr lang="en-GB"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" name="Google Shape;1279;g60be7dcf1c_0_190"/>
          <p:cNvPicPr preferRelativeResize="0"/>
          <p:nvPr/>
        </p:nvPicPr>
        <p:blipFill rotWithShape="1">
          <a:blip r:embed="rId3">
            <a:alphaModFix/>
          </a:blip>
          <a:srcRect l="15576" t="22308" b="19016"/>
          <a:stretch/>
        </p:blipFill>
        <p:spPr>
          <a:xfrm>
            <a:off x="5063330" y="2635784"/>
            <a:ext cx="3538156" cy="245909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80;g60be7dcf1c_0_190"/>
          <p:cNvSpPr txBox="1"/>
          <p:nvPr/>
        </p:nvSpPr>
        <p:spPr>
          <a:xfrm rot="-5400000">
            <a:off x="6672811" y="3086097"/>
            <a:ext cx="307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[1] Source: Microsoft, 2019</a:t>
            </a:r>
            <a:endParaRPr lang="en-GB" sz="7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" name="Google Shape;1281;g60be7dcf1c_0_190"/>
          <p:cNvSpPr txBox="1"/>
          <p:nvPr/>
        </p:nvSpPr>
        <p:spPr>
          <a:xfrm rot="-5400000">
            <a:off x="4104561" y="3725984"/>
            <a:ext cx="2071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Gbps</a:t>
            </a: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/€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" name="Google Shape;1282;g60be7dcf1c_0_190"/>
          <p:cNvSpPr txBox="1"/>
          <p:nvPr/>
        </p:nvSpPr>
        <p:spPr>
          <a:xfrm>
            <a:off x="5279661" y="4967184"/>
            <a:ext cx="28326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79860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34;g60be7dcf1c_0_434">
            <a:extLst>
              <a:ext uri="{FF2B5EF4-FFF2-40B4-BE49-F238E27FC236}">
                <a16:creationId xmlns:a16="http://schemas.microsoft.com/office/drawing/2014/main" id="{A70BC1F3-82D5-47A8-8832-31E83FB440A7}"/>
              </a:ext>
            </a:extLst>
          </p:cNvPr>
          <p:cNvSpPr txBox="1"/>
          <p:nvPr/>
        </p:nvSpPr>
        <p:spPr>
          <a:xfrm>
            <a:off x="774106" y="2016824"/>
            <a:ext cx="7330600" cy="43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Self-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adjusting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networks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really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useful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large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flows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elephant flows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avoiding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multi-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hop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routing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" name="Google Shape;1656;g60be7dcf1c_0_555">
            <a:extLst>
              <a:ext uri="{FF2B5EF4-FFF2-40B4-BE49-F238E27FC236}">
                <a16:creationId xmlns:a16="http://schemas.microsoft.com/office/drawing/2014/main" id="{1E844E4E-BAE3-4691-95F3-0EE6ACF52282}"/>
              </a:ext>
            </a:extLst>
          </p:cNvPr>
          <p:cNvSpPr txBox="1"/>
          <p:nvPr/>
        </p:nvSpPr>
        <p:spPr>
          <a:xfrm>
            <a:off x="0" y="540000"/>
            <a:ext cx="8211000" cy="101893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" name="Google Shape;1657;g60be7dcf1c_0_555">
            <a:extLst>
              <a:ext uri="{FF2B5EF4-FFF2-40B4-BE49-F238E27FC236}">
                <a16:creationId xmlns:a16="http://schemas.microsoft.com/office/drawing/2014/main" id="{1A6CEA20-367F-4317-9A18-540C29E09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73150"/>
            <a:ext cx="8171100" cy="157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40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It is more complicated…</a:t>
            </a:r>
            <a:endParaRPr lang="en-GB" sz="4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575D80-7E48-4A20-8E47-CC093E1AC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11" y="3205958"/>
            <a:ext cx="2823489" cy="1743045"/>
          </a:xfrm>
          <a:prstGeom prst="rect">
            <a:avLst/>
          </a:prstGeom>
        </p:spPr>
      </p:pic>
      <p:sp>
        <p:nvSpPr>
          <p:cNvPr id="23" name="Google Shape;1534;g60be7dcf1c_0_434">
            <a:extLst>
              <a:ext uri="{FF2B5EF4-FFF2-40B4-BE49-F238E27FC236}">
                <a16:creationId xmlns:a16="http://schemas.microsoft.com/office/drawing/2014/main" id="{BE6B1E13-FB2B-46BF-9038-9BA63D8A81EE}"/>
              </a:ext>
            </a:extLst>
          </p:cNvPr>
          <p:cNvSpPr txBox="1"/>
          <p:nvPr/>
        </p:nvSpPr>
        <p:spPr>
          <a:xfrm>
            <a:off x="2300337" y="5055421"/>
            <a:ext cx="1002866" cy="63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hops</a:t>
            </a:r>
            <a:endParaRPr lang="de-DE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1534;g60be7dcf1c_0_434">
            <a:extLst>
              <a:ext uri="{FF2B5EF4-FFF2-40B4-BE49-F238E27FC236}">
                <a16:creationId xmlns:a16="http://schemas.microsoft.com/office/drawing/2014/main" id="{AE11383A-22FD-4C49-9EE4-F889DC4360AF}"/>
              </a:ext>
            </a:extLst>
          </p:cNvPr>
          <p:cNvSpPr txBox="1"/>
          <p:nvPr/>
        </p:nvSpPr>
        <p:spPr>
          <a:xfrm>
            <a:off x="6029684" y="5055421"/>
            <a:ext cx="1002866" cy="63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hop</a:t>
            </a:r>
            <a:endParaRPr lang="de-DE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3A17ED-AFCF-4A95-99E0-6C79F09B5F30}"/>
              </a:ext>
            </a:extLst>
          </p:cNvPr>
          <p:cNvCxnSpPr>
            <a:cxnSpLocks/>
          </p:cNvCxnSpPr>
          <p:nvPr/>
        </p:nvCxnSpPr>
        <p:spPr>
          <a:xfrm flipV="1">
            <a:off x="1496786" y="4118882"/>
            <a:ext cx="748393" cy="224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FEB665-193B-4FC9-B7A4-BC918FF0A860}"/>
              </a:ext>
            </a:extLst>
          </p:cNvPr>
          <p:cNvCxnSpPr>
            <a:cxnSpLocks/>
          </p:cNvCxnSpPr>
          <p:nvPr/>
        </p:nvCxnSpPr>
        <p:spPr>
          <a:xfrm flipV="1">
            <a:off x="2284640" y="3920218"/>
            <a:ext cx="170089" cy="106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9F0DE-54C0-4D05-BFF0-16C9A4B21614}"/>
              </a:ext>
            </a:extLst>
          </p:cNvPr>
          <p:cNvCxnSpPr>
            <a:cxnSpLocks/>
          </p:cNvCxnSpPr>
          <p:nvPr/>
        </p:nvCxnSpPr>
        <p:spPr>
          <a:xfrm flipV="1">
            <a:off x="2511879" y="3589564"/>
            <a:ext cx="170089" cy="106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EE61A6-3760-4A96-A19B-6CA2BB1E75CF}"/>
              </a:ext>
            </a:extLst>
          </p:cNvPr>
          <p:cNvCxnSpPr>
            <a:cxnSpLocks/>
          </p:cNvCxnSpPr>
          <p:nvPr/>
        </p:nvCxnSpPr>
        <p:spPr>
          <a:xfrm flipH="1" flipV="1">
            <a:off x="2728232" y="3589564"/>
            <a:ext cx="179614" cy="93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E54B48-4428-4CCC-B0C8-B98373AC8832}"/>
              </a:ext>
            </a:extLst>
          </p:cNvPr>
          <p:cNvCxnSpPr>
            <a:cxnSpLocks/>
          </p:cNvCxnSpPr>
          <p:nvPr/>
        </p:nvCxnSpPr>
        <p:spPr>
          <a:xfrm flipH="1" flipV="1">
            <a:off x="2962634" y="3925944"/>
            <a:ext cx="149320" cy="908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1E1603-5802-47F9-B711-F9B885E1355B}"/>
              </a:ext>
            </a:extLst>
          </p:cNvPr>
          <p:cNvCxnSpPr>
            <a:cxnSpLocks/>
          </p:cNvCxnSpPr>
          <p:nvPr/>
        </p:nvCxnSpPr>
        <p:spPr>
          <a:xfrm flipH="1" flipV="1">
            <a:off x="3183070" y="4118883"/>
            <a:ext cx="760280" cy="224517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534;g60be7dcf1c_0_434">
            <a:extLst>
              <a:ext uri="{FF2B5EF4-FFF2-40B4-BE49-F238E27FC236}">
                <a16:creationId xmlns:a16="http://schemas.microsoft.com/office/drawing/2014/main" id="{E91B5828-F338-4A59-9FF7-A79870770E2A}"/>
              </a:ext>
            </a:extLst>
          </p:cNvPr>
          <p:cNvSpPr txBox="1"/>
          <p:nvPr/>
        </p:nvSpPr>
        <p:spPr>
          <a:xfrm>
            <a:off x="4265819" y="3950114"/>
            <a:ext cx="549915" cy="49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2853A4-0521-4531-A4A5-8C2B1419D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97" y="3688211"/>
            <a:ext cx="2823489" cy="101403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527944-DF35-4B28-920C-22CC62F7E9CF}"/>
              </a:ext>
            </a:extLst>
          </p:cNvPr>
          <p:cNvSpPr/>
          <p:nvPr/>
        </p:nvSpPr>
        <p:spPr>
          <a:xfrm>
            <a:off x="5041679" y="4621078"/>
            <a:ext cx="2668324" cy="81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3593E1-9BD0-4495-9B34-451E222B54BB}"/>
              </a:ext>
            </a:extLst>
          </p:cNvPr>
          <p:cNvCxnSpPr>
            <a:cxnSpLocks/>
          </p:cNvCxnSpPr>
          <p:nvPr/>
        </p:nvCxnSpPr>
        <p:spPr>
          <a:xfrm flipV="1">
            <a:off x="5145531" y="3813561"/>
            <a:ext cx="0" cy="2238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CBB233-22BF-4266-B8EF-92F5C1F31785}"/>
              </a:ext>
            </a:extLst>
          </p:cNvPr>
          <p:cNvCxnSpPr>
            <a:cxnSpLocks/>
          </p:cNvCxnSpPr>
          <p:nvPr/>
        </p:nvCxnSpPr>
        <p:spPr>
          <a:xfrm flipH="1" flipV="1">
            <a:off x="5125811" y="3813561"/>
            <a:ext cx="2423432" cy="22383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729;g60be7dcf1c_0_603">
            <a:extLst>
              <a:ext uri="{FF2B5EF4-FFF2-40B4-BE49-F238E27FC236}">
                <a16:creationId xmlns:a16="http://schemas.microsoft.com/office/drawing/2014/main" id="{C407083C-300D-4360-809D-960526C9555A}"/>
              </a:ext>
            </a:extLst>
          </p:cNvPr>
          <p:cNvSpPr/>
          <p:nvPr/>
        </p:nvSpPr>
        <p:spPr>
          <a:xfrm>
            <a:off x="1142097" y="2792228"/>
            <a:ext cx="1131840" cy="1097708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1" name="Google Shape;1730;g60be7dcf1c_0_603">
            <a:extLst>
              <a:ext uri="{FF2B5EF4-FFF2-40B4-BE49-F238E27FC236}">
                <a16:creationId xmlns:a16="http://schemas.microsoft.com/office/drawing/2014/main" id="{7D944EA4-602D-429A-9AC9-BEE827E84EF1}"/>
              </a:ext>
            </a:extLst>
          </p:cNvPr>
          <p:cNvSpPr txBox="1"/>
          <p:nvPr/>
        </p:nvSpPr>
        <p:spPr>
          <a:xfrm>
            <a:off x="696761" y="3045040"/>
            <a:ext cx="204287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bandwidth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tax!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7A4E6-002F-4869-A239-485F538D27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30</a:t>
            </a:fld>
            <a:endParaRPr lang="de-DE"/>
          </a:p>
        </p:txBody>
      </p:sp>
      <p:sp>
        <p:nvSpPr>
          <p:cNvPr id="22" name="Google Shape;1811;g60be7dcf1c_0_698">
            <a:extLst>
              <a:ext uri="{FF2B5EF4-FFF2-40B4-BE49-F238E27FC236}">
                <a16:creationId xmlns:a16="http://schemas.microsoft.com/office/drawing/2014/main" id="{33ABECA7-1CF6-499B-81E8-2BC4020A2315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22558707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5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34;g60be7dcf1c_0_434">
            <a:extLst>
              <a:ext uri="{FF2B5EF4-FFF2-40B4-BE49-F238E27FC236}">
                <a16:creationId xmlns:a16="http://schemas.microsoft.com/office/drawing/2014/main" id="{A70BC1F3-82D5-47A8-8832-31E83FB440A7}"/>
              </a:ext>
            </a:extLst>
          </p:cNvPr>
          <p:cNvSpPr txBox="1"/>
          <p:nvPr/>
        </p:nvSpPr>
        <p:spPr>
          <a:xfrm>
            <a:off x="774106" y="2016824"/>
            <a:ext cx="7330600" cy="43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Self-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adjusting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networks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really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useful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large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flows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elephant flows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avoiding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multi-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hop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routing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However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requires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optimization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adaption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which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takes time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" name="Google Shape;1656;g60be7dcf1c_0_555">
            <a:extLst>
              <a:ext uri="{FF2B5EF4-FFF2-40B4-BE49-F238E27FC236}">
                <a16:creationId xmlns:a16="http://schemas.microsoft.com/office/drawing/2014/main" id="{1E844E4E-BAE3-4691-95F3-0EE6ACF52282}"/>
              </a:ext>
            </a:extLst>
          </p:cNvPr>
          <p:cNvSpPr txBox="1"/>
          <p:nvPr/>
        </p:nvSpPr>
        <p:spPr>
          <a:xfrm>
            <a:off x="0" y="540000"/>
            <a:ext cx="8211000" cy="101893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" name="Google Shape;1657;g60be7dcf1c_0_555">
            <a:extLst>
              <a:ext uri="{FF2B5EF4-FFF2-40B4-BE49-F238E27FC236}">
                <a16:creationId xmlns:a16="http://schemas.microsoft.com/office/drawing/2014/main" id="{1A6CEA20-367F-4317-9A18-540C29E09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73150"/>
            <a:ext cx="8171100" cy="157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40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It is more complicated…</a:t>
            </a:r>
            <a:endParaRPr lang="en-GB" sz="4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575D80-7E48-4A20-8E47-CC093E1AC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11" y="3205958"/>
            <a:ext cx="2823489" cy="1743045"/>
          </a:xfrm>
          <a:prstGeom prst="rect">
            <a:avLst/>
          </a:prstGeom>
        </p:spPr>
      </p:pic>
      <p:sp>
        <p:nvSpPr>
          <p:cNvPr id="23" name="Google Shape;1534;g60be7dcf1c_0_434">
            <a:extLst>
              <a:ext uri="{FF2B5EF4-FFF2-40B4-BE49-F238E27FC236}">
                <a16:creationId xmlns:a16="http://schemas.microsoft.com/office/drawing/2014/main" id="{BE6B1E13-FB2B-46BF-9038-9BA63D8A81EE}"/>
              </a:ext>
            </a:extLst>
          </p:cNvPr>
          <p:cNvSpPr txBox="1"/>
          <p:nvPr/>
        </p:nvSpPr>
        <p:spPr>
          <a:xfrm>
            <a:off x="2300337" y="5055421"/>
            <a:ext cx="1002866" cy="63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hops</a:t>
            </a:r>
            <a:endParaRPr lang="de-DE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1534;g60be7dcf1c_0_434">
            <a:extLst>
              <a:ext uri="{FF2B5EF4-FFF2-40B4-BE49-F238E27FC236}">
                <a16:creationId xmlns:a16="http://schemas.microsoft.com/office/drawing/2014/main" id="{AE11383A-22FD-4C49-9EE4-F889DC4360AF}"/>
              </a:ext>
            </a:extLst>
          </p:cNvPr>
          <p:cNvSpPr txBox="1"/>
          <p:nvPr/>
        </p:nvSpPr>
        <p:spPr>
          <a:xfrm>
            <a:off x="6029684" y="5055421"/>
            <a:ext cx="1002866" cy="63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hop</a:t>
            </a:r>
            <a:endParaRPr lang="de-DE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3A17ED-AFCF-4A95-99E0-6C79F09B5F30}"/>
              </a:ext>
            </a:extLst>
          </p:cNvPr>
          <p:cNvCxnSpPr>
            <a:cxnSpLocks/>
          </p:cNvCxnSpPr>
          <p:nvPr/>
        </p:nvCxnSpPr>
        <p:spPr>
          <a:xfrm flipV="1">
            <a:off x="1496786" y="4118882"/>
            <a:ext cx="748393" cy="224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FEB665-193B-4FC9-B7A4-BC918FF0A860}"/>
              </a:ext>
            </a:extLst>
          </p:cNvPr>
          <p:cNvCxnSpPr>
            <a:cxnSpLocks/>
          </p:cNvCxnSpPr>
          <p:nvPr/>
        </p:nvCxnSpPr>
        <p:spPr>
          <a:xfrm flipV="1">
            <a:off x="2284640" y="3920218"/>
            <a:ext cx="170089" cy="106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9F0DE-54C0-4D05-BFF0-16C9A4B21614}"/>
              </a:ext>
            </a:extLst>
          </p:cNvPr>
          <p:cNvCxnSpPr>
            <a:cxnSpLocks/>
          </p:cNvCxnSpPr>
          <p:nvPr/>
        </p:nvCxnSpPr>
        <p:spPr>
          <a:xfrm flipV="1">
            <a:off x="2511879" y="3589564"/>
            <a:ext cx="170089" cy="106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EE61A6-3760-4A96-A19B-6CA2BB1E75CF}"/>
              </a:ext>
            </a:extLst>
          </p:cNvPr>
          <p:cNvCxnSpPr>
            <a:cxnSpLocks/>
          </p:cNvCxnSpPr>
          <p:nvPr/>
        </p:nvCxnSpPr>
        <p:spPr>
          <a:xfrm flipH="1" flipV="1">
            <a:off x="2728232" y="3589564"/>
            <a:ext cx="179614" cy="93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E54B48-4428-4CCC-B0C8-B98373AC8832}"/>
              </a:ext>
            </a:extLst>
          </p:cNvPr>
          <p:cNvCxnSpPr>
            <a:cxnSpLocks/>
          </p:cNvCxnSpPr>
          <p:nvPr/>
        </p:nvCxnSpPr>
        <p:spPr>
          <a:xfrm flipH="1" flipV="1">
            <a:off x="2962634" y="3925944"/>
            <a:ext cx="149320" cy="908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1E1603-5802-47F9-B711-F9B885E1355B}"/>
              </a:ext>
            </a:extLst>
          </p:cNvPr>
          <p:cNvCxnSpPr>
            <a:cxnSpLocks/>
          </p:cNvCxnSpPr>
          <p:nvPr/>
        </p:nvCxnSpPr>
        <p:spPr>
          <a:xfrm flipH="1" flipV="1">
            <a:off x="3183070" y="4118883"/>
            <a:ext cx="760280" cy="224517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534;g60be7dcf1c_0_434">
            <a:extLst>
              <a:ext uri="{FF2B5EF4-FFF2-40B4-BE49-F238E27FC236}">
                <a16:creationId xmlns:a16="http://schemas.microsoft.com/office/drawing/2014/main" id="{262E672E-DE4E-47F8-8D64-C575E797F31E}"/>
              </a:ext>
            </a:extLst>
          </p:cNvPr>
          <p:cNvSpPr txBox="1"/>
          <p:nvPr/>
        </p:nvSpPr>
        <p:spPr>
          <a:xfrm>
            <a:off x="4265819" y="3950114"/>
            <a:ext cx="549915" cy="49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9F50DA2-56A0-4E65-86B3-10AEE31A1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97" y="3688211"/>
            <a:ext cx="2823489" cy="101403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612C4E-9384-4833-9705-53FCFDA53E61}"/>
              </a:ext>
            </a:extLst>
          </p:cNvPr>
          <p:cNvSpPr/>
          <p:nvPr/>
        </p:nvSpPr>
        <p:spPr>
          <a:xfrm>
            <a:off x="5041679" y="4621078"/>
            <a:ext cx="2668324" cy="81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2607D1-CB18-4335-973C-8BE9018617DD}"/>
              </a:ext>
            </a:extLst>
          </p:cNvPr>
          <p:cNvCxnSpPr>
            <a:cxnSpLocks/>
          </p:cNvCxnSpPr>
          <p:nvPr/>
        </p:nvCxnSpPr>
        <p:spPr>
          <a:xfrm flipV="1">
            <a:off x="5145531" y="3813561"/>
            <a:ext cx="0" cy="2238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85EA72-3144-4777-9A8B-FA56F3CD8EA5}"/>
              </a:ext>
            </a:extLst>
          </p:cNvPr>
          <p:cNvCxnSpPr>
            <a:cxnSpLocks/>
          </p:cNvCxnSpPr>
          <p:nvPr/>
        </p:nvCxnSpPr>
        <p:spPr>
          <a:xfrm flipH="1" flipV="1">
            <a:off x="5125811" y="3813561"/>
            <a:ext cx="2423432" cy="22383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729;g60be7dcf1c_0_603">
            <a:extLst>
              <a:ext uri="{FF2B5EF4-FFF2-40B4-BE49-F238E27FC236}">
                <a16:creationId xmlns:a16="http://schemas.microsoft.com/office/drawing/2014/main" id="{ED454B04-156E-42ED-B7AE-9B2F46FA6219}"/>
              </a:ext>
            </a:extLst>
          </p:cNvPr>
          <p:cNvSpPr/>
          <p:nvPr/>
        </p:nvSpPr>
        <p:spPr>
          <a:xfrm>
            <a:off x="1142097" y="2792228"/>
            <a:ext cx="1131840" cy="1097708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" name="Google Shape;1730;g60be7dcf1c_0_603">
            <a:extLst>
              <a:ext uri="{FF2B5EF4-FFF2-40B4-BE49-F238E27FC236}">
                <a16:creationId xmlns:a16="http://schemas.microsoft.com/office/drawing/2014/main" id="{842C58E5-CEE4-49C7-B34B-57DF95635DE9}"/>
              </a:ext>
            </a:extLst>
          </p:cNvPr>
          <p:cNvSpPr txBox="1"/>
          <p:nvPr/>
        </p:nvSpPr>
        <p:spPr>
          <a:xfrm>
            <a:off x="696761" y="3045040"/>
            <a:ext cx="204287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bandwidth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tax!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A1E5B-DC18-4E00-A177-F3864E424D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31</a:t>
            </a:fld>
            <a:endParaRPr lang="de-DE"/>
          </a:p>
        </p:txBody>
      </p:sp>
      <p:sp>
        <p:nvSpPr>
          <p:cNvPr id="22" name="Google Shape;1811;g60be7dcf1c_0_698">
            <a:extLst>
              <a:ext uri="{FF2B5EF4-FFF2-40B4-BE49-F238E27FC236}">
                <a16:creationId xmlns:a16="http://schemas.microsoft.com/office/drawing/2014/main" id="{DA78283E-3535-47E2-B239-4B291FE2FAC8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7991430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5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34;g60be7dcf1c_0_434">
            <a:extLst>
              <a:ext uri="{FF2B5EF4-FFF2-40B4-BE49-F238E27FC236}">
                <a16:creationId xmlns:a16="http://schemas.microsoft.com/office/drawing/2014/main" id="{A70BC1F3-82D5-47A8-8832-31E83FB440A7}"/>
              </a:ext>
            </a:extLst>
          </p:cNvPr>
          <p:cNvSpPr txBox="1"/>
          <p:nvPr/>
        </p:nvSpPr>
        <p:spPr>
          <a:xfrm>
            <a:off x="774106" y="2016824"/>
            <a:ext cx="7330600" cy="43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Self-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adjusting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networks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really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useful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large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flows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elephant flows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avoiding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multi-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hop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routing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However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requires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optimization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adaption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which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takes time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" name="Google Shape;1656;g60be7dcf1c_0_555">
            <a:extLst>
              <a:ext uri="{FF2B5EF4-FFF2-40B4-BE49-F238E27FC236}">
                <a16:creationId xmlns:a16="http://schemas.microsoft.com/office/drawing/2014/main" id="{1E844E4E-BAE3-4691-95F3-0EE6ACF52282}"/>
              </a:ext>
            </a:extLst>
          </p:cNvPr>
          <p:cNvSpPr txBox="1"/>
          <p:nvPr/>
        </p:nvSpPr>
        <p:spPr>
          <a:xfrm>
            <a:off x="0" y="540000"/>
            <a:ext cx="8211000" cy="101893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" name="Google Shape;1657;g60be7dcf1c_0_555">
            <a:extLst>
              <a:ext uri="{FF2B5EF4-FFF2-40B4-BE49-F238E27FC236}">
                <a16:creationId xmlns:a16="http://schemas.microsoft.com/office/drawing/2014/main" id="{1A6CEA20-367F-4317-9A18-540C29E09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73150"/>
            <a:ext cx="8171100" cy="157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40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It is more complicated…</a:t>
            </a:r>
            <a:endParaRPr lang="en-GB" sz="4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575D80-7E48-4A20-8E47-CC093E1AC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11" y="3205958"/>
            <a:ext cx="2823489" cy="1743045"/>
          </a:xfrm>
          <a:prstGeom prst="rect">
            <a:avLst/>
          </a:prstGeom>
        </p:spPr>
      </p:pic>
      <p:sp>
        <p:nvSpPr>
          <p:cNvPr id="21" name="Google Shape;1534;g60be7dcf1c_0_434">
            <a:extLst>
              <a:ext uri="{FF2B5EF4-FFF2-40B4-BE49-F238E27FC236}">
                <a16:creationId xmlns:a16="http://schemas.microsoft.com/office/drawing/2014/main" id="{A803AEF6-BE3E-4EAA-A7F1-7180FB93CB93}"/>
              </a:ext>
            </a:extLst>
          </p:cNvPr>
          <p:cNvSpPr txBox="1"/>
          <p:nvPr/>
        </p:nvSpPr>
        <p:spPr>
          <a:xfrm>
            <a:off x="4265819" y="3950114"/>
            <a:ext cx="549915" cy="49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" name="Google Shape;1534;g60be7dcf1c_0_434">
            <a:extLst>
              <a:ext uri="{FF2B5EF4-FFF2-40B4-BE49-F238E27FC236}">
                <a16:creationId xmlns:a16="http://schemas.microsoft.com/office/drawing/2014/main" id="{BE6B1E13-FB2B-46BF-9038-9BA63D8A81EE}"/>
              </a:ext>
            </a:extLst>
          </p:cNvPr>
          <p:cNvSpPr txBox="1"/>
          <p:nvPr/>
        </p:nvSpPr>
        <p:spPr>
          <a:xfrm>
            <a:off x="2300337" y="5055421"/>
            <a:ext cx="1002866" cy="63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hops</a:t>
            </a:r>
            <a:endParaRPr lang="de-DE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1534;g60be7dcf1c_0_434">
            <a:extLst>
              <a:ext uri="{FF2B5EF4-FFF2-40B4-BE49-F238E27FC236}">
                <a16:creationId xmlns:a16="http://schemas.microsoft.com/office/drawing/2014/main" id="{AE11383A-22FD-4C49-9EE4-F889DC4360AF}"/>
              </a:ext>
            </a:extLst>
          </p:cNvPr>
          <p:cNvSpPr txBox="1"/>
          <p:nvPr/>
        </p:nvSpPr>
        <p:spPr>
          <a:xfrm>
            <a:off x="6029684" y="5055421"/>
            <a:ext cx="1002866" cy="63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hop</a:t>
            </a:r>
            <a:endParaRPr lang="de-DE" sz="1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3A17ED-AFCF-4A95-99E0-6C79F09B5F30}"/>
              </a:ext>
            </a:extLst>
          </p:cNvPr>
          <p:cNvCxnSpPr>
            <a:cxnSpLocks/>
          </p:cNvCxnSpPr>
          <p:nvPr/>
        </p:nvCxnSpPr>
        <p:spPr>
          <a:xfrm flipV="1">
            <a:off x="1496786" y="4118882"/>
            <a:ext cx="748393" cy="224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FEB665-193B-4FC9-B7A4-BC918FF0A860}"/>
              </a:ext>
            </a:extLst>
          </p:cNvPr>
          <p:cNvCxnSpPr>
            <a:cxnSpLocks/>
          </p:cNvCxnSpPr>
          <p:nvPr/>
        </p:nvCxnSpPr>
        <p:spPr>
          <a:xfrm flipV="1">
            <a:off x="2284640" y="3920218"/>
            <a:ext cx="170089" cy="106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9F0DE-54C0-4D05-BFF0-16C9A4B21614}"/>
              </a:ext>
            </a:extLst>
          </p:cNvPr>
          <p:cNvCxnSpPr>
            <a:cxnSpLocks/>
          </p:cNvCxnSpPr>
          <p:nvPr/>
        </p:nvCxnSpPr>
        <p:spPr>
          <a:xfrm flipV="1">
            <a:off x="2511879" y="3589564"/>
            <a:ext cx="170089" cy="106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EE61A6-3760-4A96-A19B-6CA2BB1E75CF}"/>
              </a:ext>
            </a:extLst>
          </p:cNvPr>
          <p:cNvCxnSpPr>
            <a:cxnSpLocks/>
          </p:cNvCxnSpPr>
          <p:nvPr/>
        </p:nvCxnSpPr>
        <p:spPr>
          <a:xfrm flipH="1" flipV="1">
            <a:off x="2728232" y="3589564"/>
            <a:ext cx="179614" cy="93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E54B48-4428-4CCC-B0C8-B98373AC8832}"/>
              </a:ext>
            </a:extLst>
          </p:cNvPr>
          <p:cNvCxnSpPr>
            <a:cxnSpLocks/>
          </p:cNvCxnSpPr>
          <p:nvPr/>
        </p:nvCxnSpPr>
        <p:spPr>
          <a:xfrm flipH="1" flipV="1">
            <a:off x="2962634" y="3925944"/>
            <a:ext cx="149320" cy="908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1E1603-5802-47F9-B711-F9B885E1355B}"/>
              </a:ext>
            </a:extLst>
          </p:cNvPr>
          <p:cNvCxnSpPr>
            <a:cxnSpLocks/>
          </p:cNvCxnSpPr>
          <p:nvPr/>
        </p:nvCxnSpPr>
        <p:spPr>
          <a:xfrm flipH="1" flipV="1">
            <a:off x="3183070" y="4118883"/>
            <a:ext cx="760280" cy="224517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29;g60be7dcf1c_0_603">
            <a:extLst>
              <a:ext uri="{FF2B5EF4-FFF2-40B4-BE49-F238E27FC236}">
                <a16:creationId xmlns:a16="http://schemas.microsoft.com/office/drawing/2014/main" id="{76FAD353-CED3-444B-9D1D-94D4EC0BF322}"/>
              </a:ext>
            </a:extLst>
          </p:cNvPr>
          <p:cNvSpPr/>
          <p:nvPr/>
        </p:nvSpPr>
        <p:spPr>
          <a:xfrm>
            <a:off x="1142097" y="2792228"/>
            <a:ext cx="1131840" cy="1097708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6" name="Google Shape;1730;g60be7dcf1c_0_603">
            <a:extLst>
              <a:ext uri="{FF2B5EF4-FFF2-40B4-BE49-F238E27FC236}">
                <a16:creationId xmlns:a16="http://schemas.microsoft.com/office/drawing/2014/main" id="{4BEDD43B-4099-48E5-A0EC-A330965399A4}"/>
              </a:ext>
            </a:extLst>
          </p:cNvPr>
          <p:cNvSpPr txBox="1"/>
          <p:nvPr/>
        </p:nvSpPr>
        <p:spPr>
          <a:xfrm>
            <a:off x="696761" y="3045040"/>
            <a:ext cx="204287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bandwidth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tax!</a:t>
            </a:r>
          </a:p>
        </p:txBody>
      </p:sp>
      <p:sp>
        <p:nvSpPr>
          <p:cNvPr id="22" name="Google Shape;1729;g60be7dcf1c_0_603">
            <a:extLst>
              <a:ext uri="{FF2B5EF4-FFF2-40B4-BE49-F238E27FC236}">
                <a16:creationId xmlns:a16="http://schemas.microsoft.com/office/drawing/2014/main" id="{C672D731-0B9A-407B-A4AC-30BA86056518}"/>
              </a:ext>
            </a:extLst>
          </p:cNvPr>
          <p:cNvSpPr/>
          <p:nvPr/>
        </p:nvSpPr>
        <p:spPr>
          <a:xfrm>
            <a:off x="3836969" y="2784052"/>
            <a:ext cx="1131840" cy="1097708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4" name="Google Shape;1730;g60be7dcf1c_0_603">
            <a:extLst>
              <a:ext uri="{FF2B5EF4-FFF2-40B4-BE49-F238E27FC236}">
                <a16:creationId xmlns:a16="http://schemas.microsoft.com/office/drawing/2014/main" id="{D6C1BEFB-E6CE-4E6C-B984-C3562BE7254C}"/>
              </a:ext>
            </a:extLst>
          </p:cNvPr>
          <p:cNvSpPr txBox="1"/>
          <p:nvPr/>
        </p:nvSpPr>
        <p:spPr>
          <a:xfrm>
            <a:off x="3391633" y="3036864"/>
            <a:ext cx="204287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latency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tax!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3E12EC-80B6-43B6-B32B-C7C571DCB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97" y="3688211"/>
            <a:ext cx="2823489" cy="101403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1895BD4-F382-4A59-A804-A29AA51596D0}"/>
              </a:ext>
            </a:extLst>
          </p:cNvPr>
          <p:cNvSpPr/>
          <p:nvPr/>
        </p:nvSpPr>
        <p:spPr>
          <a:xfrm>
            <a:off x="5041679" y="4621078"/>
            <a:ext cx="2668324" cy="81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A050B6-1BF0-4E6E-82DC-AD5D3D01C084}"/>
              </a:ext>
            </a:extLst>
          </p:cNvPr>
          <p:cNvCxnSpPr>
            <a:cxnSpLocks/>
          </p:cNvCxnSpPr>
          <p:nvPr/>
        </p:nvCxnSpPr>
        <p:spPr>
          <a:xfrm flipV="1">
            <a:off x="5145531" y="3813561"/>
            <a:ext cx="0" cy="2238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FE7AF5-7A29-4AAF-94DD-A31821A3412F}"/>
              </a:ext>
            </a:extLst>
          </p:cNvPr>
          <p:cNvCxnSpPr>
            <a:cxnSpLocks/>
          </p:cNvCxnSpPr>
          <p:nvPr/>
        </p:nvCxnSpPr>
        <p:spPr>
          <a:xfrm flipH="1" flipV="1">
            <a:off x="5125811" y="3813561"/>
            <a:ext cx="2423432" cy="22383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94E19-3580-4C33-9167-8BF785F47F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32</a:t>
            </a:fld>
            <a:endParaRPr lang="de-DE"/>
          </a:p>
        </p:txBody>
      </p:sp>
      <p:sp>
        <p:nvSpPr>
          <p:cNvPr id="31" name="Google Shape;1811;g60be7dcf1c_0_698">
            <a:extLst>
              <a:ext uri="{FF2B5EF4-FFF2-40B4-BE49-F238E27FC236}">
                <a16:creationId xmlns:a16="http://schemas.microsoft.com/office/drawing/2014/main" id="{3932FB55-11EE-4173-9C17-0FCAFC150E08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32076088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5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34;g60be7dcf1c_0_434">
            <a:extLst>
              <a:ext uri="{FF2B5EF4-FFF2-40B4-BE49-F238E27FC236}">
                <a16:creationId xmlns:a16="http://schemas.microsoft.com/office/drawing/2014/main" id="{A70BC1F3-82D5-47A8-8832-31E83FB440A7}"/>
              </a:ext>
            </a:extLst>
          </p:cNvPr>
          <p:cNvSpPr txBox="1"/>
          <p:nvPr/>
        </p:nvSpPr>
        <p:spPr>
          <a:xfrm>
            <a:off x="1014966" y="1896398"/>
            <a:ext cx="4629166" cy="355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Diverse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patterns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Shuffling/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Hadoop: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all-to-all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All-reduce/ML: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ring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or 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tree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traffic patterns </a:t>
            </a:r>
          </a:p>
          <a:p>
            <a:pPr lvl="0">
              <a:lnSpc>
                <a:spcPct val="115000"/>
              </a:lnSpc>
            </a:pPr>
            <a:r>
              <a:rPr lang="en-GB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⇀</a:t>
            </a:r>
            <a:r>
              <a:rPr lang="en-US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Elephant</a:t>
            </a:r>
            <a:r>
              <a:rPr lang="en-US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flows</a:t>
            </a: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Q</a:t>
            </a:r>
            <a:r>
              <a:rPr lang="en-US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uery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traffic: skewed</a:t>
            </a:r>
          </a:p>
          <a:p>
            <a:pPr lvl="0">
              <a:lnSpc>
                <a:spcPct val="115000"/>
              </a:lnSpc>
            </a:pPr>
            <a:r>
              <a:rPr lang="en-GB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</a:t>
            </a:r>
            <a:r>
              <a:rPr lang="en-US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Mice</a:t>
            </a:r>
            <a:r>
              <a:rPr lang="en-US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flows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Control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traffic: does not evolve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but has non-temporal structure 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Diverse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requirements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ML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bandwidth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hungry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small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flows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latency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sensitive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" name="Google Shape;1656;g60be7dcf1c_0_555">
            <a:extLst>
              <a:ext uri="{FF2B5EF4-FFF2-40B4-BE49-F238E27FC236}">
                <a16:creationId xmlns:a16="http://schemas.microsoft.com/office/drawing/2014/main" id="{1E844E4E-BAE3-4691-95F3-0EE6ACF52282}"/>
              </a:ext>
            </a:extLst>
          </p:cNvPr>
          <p:cNvSpPr txBox="1"/>
          <p:nvPr/>
        </p:nvSpPr>
        <p:spPr>
          <a:xfrm>
            <a:off x="0" y="540000"/>
            <a:ext cx="8211000" cy="101893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3" name="Google Shape;1657;g60be7dcf1c_0_555">
            <a:extLst>
              <a:ext uri="{FF2B5EF4-FFF2-40B4-BE49-F238E27FC236}">
                <a16:creationId xmlns:a16="http://schemas.microsoft.com/office/drawing/2014/main" id="{1A6CEA20-367F-4317-9A18-540C29E09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73150"/>
            <a:ext cx="8171100" cy="157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latin typeface="Consolas"/>
                <a:ea typeface="Consolas"/>
                <a:cs typeface="Consolas"/>
                <a:sym typeface="Consolas"/>
              </a:rPr>
              <a:t>Indeed, it is more complicated than that…</a:t>
            </a: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400" dirty="0">
                <a:latin typeface="Consolas"/>
                <a:ea typeface="Consolas"/>
                <a:cs typeface="Consolas"/>
                <a:sym typeface="Consolas"/>
              </a:rPr>
              <a:t>Challenge: Traffic Diversity</a:t>
            </a:r>
            <a:endParaRPr lang="en-GB" sz="3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92F0F-D4D4-594B-8114-73E4811D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29" y="1900161"/>
            <a:ext cx="1440479" cy="1084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A3FD6E-0833-3D4E-8A1A-88AD9646F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489" y="3009967"/>
            <a:ext cx="1414520" cy="1084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2C154-9E76-A147-B6D8-E35C30832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690" y="4130362"/>
            <a:ext cx="1429068" cy="1084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DE0E2F-BBAA-6646-AA20-BF0AF8AC9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690" y="5253588"/>
            <a:ext cx="1429068" cy="10840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B3B694-8297-424E-BD84-DB1C01D0C3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33</a:t>
            </a:fld>
            <a:endParaRPr lang="de-DE"/>
          </a:p>
        </p:txBody>
      </p:sp>
      <p:sp>
        <p:nvSpPr>
          <p:cNvPr id="11" name="Google Shape;1811;g60be7dcf1c_0_698">
            <a:extLst>
              <a:ext uri="{FF2B5EF4-FFF2-40B4-BE49-F238E27FC236}">
                <a16:creationId xmlns:a16="http://schemas.microsoft.com/office/drawing/2014/main" id="{BD9EF00E-2C6E-4A5E-803E-743B8C1833E6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446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  <p:extLst mod="1">
    <p:ext uri="{6950BFC3-D8DA-4A85-94F7-54DA5524770B}">
      <p188:commentRel xmlns:p188="http://schemas.microsoft.com/office/powerpoint/2018/8/main" xmlns="" r:id="rId7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75235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524023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3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Opportunity: Tech Diversity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" name="Quad Arrow 7">
            <a:extLst>
              <a:ext uri="{FF2B5EF4-FFF2-40B4-BE49-F238E27FC236}">
                <a16:creationId xmlns:a16="http://schemas.microsoft.com/office/drawing/2014/main" id="{385A9012-058F-49BD-9BAF-6B34AA373EE0}"/>
              </a:ext>
            </a:extLst>
          </p:cNvPr>
          <p:cNvSpPr/>
          <p:nvPr/>
        </p:nvSpPr>
        <p:spPr>
          <a:xfrm>
            <a:off x="4032277" y="1636708"/>
            <a:ext cx="4178788" cy="429575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6B0604-34FB-4C74-8EEF-54D39D90F238}"/>
              </a:ext>
            </a:extLst>
          </p:cNvPr>
          <p:cNvSpPr/>
          <p:nvPr/>
        </p:nvSpPr>
        <p:spPr>
          <a:xfrm>
            <a:off x="2797770" y="3492195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59E138-458C-4EA2-AD2F-BFD915E56F2D}"/>
              </a:ext>
            </a:extLst>
          </p:cNvPr>
          <p:cNvSpPr/>
          <p:nvPr/>
        </p:nvSpPr>
        <p:spPr>
          <a:xfrm>
            <a:off x="8170925" y="34921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17" name="Google Shape;1534;g60be7dcf1c_0_434">
            <a:extLst>
              <a:ext uri="{FF2B5EF4-FFF2-40B4-BE49-F238E27FC236}">
                <a16:creationId xmlns:a16="http://schemas.microsoft.com/office/drawing/2014/main" id="{2A4EBE9C-51A3-4830-BA29-10A3F82F223B}"/>
              </a:ext>
            </a:extLst>
          </p:cNvPr>
          <p:cNvSpPr txBox="1"/>
          <p:nvPr/>
        </p:nvSpPr>
        <p:spPr>
          <a:xfrm>
            <a:off x="555543" y="1639967"/>
            <a:ext cx="337860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Diverse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components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oblivious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aware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⇀ static vs dynamic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C011B-DD65-432D-9492-559EE2701ABB}"/>
              </a:ext>
            </a:extLst>
          </p:cNvPr>
          <p:cNvSpPr/>
          <p:nvPr/>
        </p:nvSpPr>
        <p:spPr>
          <a:xfrm>
            <a:off x="5905686" y="1564306"/>
            <a:ext cx="390386" cy="2163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8B535-0F65-4E5C-AFD7-16BBC2306AC7}"/>
              </a:ext>
            </a:extLst>
          </p:cNvPr>
          <p:cNvSpPr/>
          <p:nvPr/>
        </p:nvSpPr>
        <p:spPr>
          <a:xfrm>
            <a:off x="5951296" y="3841524"/>
            <a:ext cx="390386" cy="2163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2B7B0-87D9-498C-9C23-8112D313AE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34</a:t>
            </a:fld>
            <a:endParaRPr lang="de-DE"/>
          </a:p>
        </p:txBody>
      </p:sp>
      <p:sp>
        <p:nvSpPr>
          <p:cNvPr id="11" name="Google Shape;1811;g60be7dcf1c_0_698">
            <a:extLst>
              <a:ext uri="{FF2B5EF4-FFF2-40B4-BE49-F238E27FC236}">
                <a16:creationId xmlns:a16="http://schemas.microsoft.com/office/drawing/2014/main" id="{2F28B621-EDD2-4F6F-912C-7E427F5D0A41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2833469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75235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9" name="Quad Arrow 7">
            <a:extLst>
              <a:ext uri="{FF2B5EF4-FFF2-40B4-BE49-F238E27FC236}">
                <a16:creationId xmlns:a16="http://schemas.microsoft.com/office/drawing/2014/main" id="{385A9012-058F-49BD-9BAF-6B34AA373EE0}"/>
              </a:ext>
            </a:extLst>
          </p:cNvPr>
          <p:cNvSpPr/>
          <p:nvPr/>
        </p:nvSpPr>
        <p:spPr>
          <a:xfrm>
            <a:off x="4032277" y="1636708"/>
            <a:ext cx="4178788" cy="429575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273E40-9B65-40EE-AAF1-2EFA280E4F37}"/>
              </a:ext>
            </a:extLst>
          </p:cNvPr>
          <p:cNvSpPr/>
          <p:nvPr/>
        </p:nvSpPr>
        <p:spPr>
          <a:xfrm>
            <a:off x="5672605" y="6049084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6B0604-34FB-4C74-8EEF-54D39D90F238}"/>
              </a:ext>
            </a:extLst>
          </p:cNvPr>
          <p:cNvSpPr/>
          <p:nvPr/>
        </p:nvSpPr>
        <p:spPr>
          <a:xfrm>
            <a:off x="2797770" y="3492195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59E138-458C-4EA2-AD2F-BFD915E56F2D}"/>
              </a:ext>
            </a:extLst>
          </p:cNvPr>
          <p:cNvSpPr/>
          <p:nvPr/>
        </p:nvSpPr>
        <p:spPr>
          <a:xfrm>
            <a:off x="8170925" y="34921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A812149-FAEA-439D-ABBA-8E6F395D1EA6}"/>
              </a:ext>
            </a:extLst>
          </p:cNvPr>
          <p:cNvSpPr/>
          <p:nvPr/>
        </p:nvSpPr>
        <p:spPr>
          <a:xfrm>
            <a:off x="5655141" y="1317392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17" name="Google Shape;1534;g60be7dcf1c_0_434">
            <a:extLst>
              <a:ext uri="{FF2B5EF4-FFF2-40B4-BE49-F238E27FC236}">
                <a16:creationId xmlns:a16="http://schemas.microsoft.com/office/drawing/2014/main" id="{2A4EBE9C-51A3-4830-BA29-10A3F82F223B}"/>
              </a:ext>
            </a:extLst>
          </p:cNvPr>
          <p:cNvSpPr txBox="1"/>
          <p:nvPr/>
        </p:nvSpPr>
        <p:spPr>
          <a:xfrm>
            <a:off x="555543" y="1639967"/>
            <a:ext cx="337860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Diverse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components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oblivious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aware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static vs dynamic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Google Shape;1288;g60be7dcf1c_0_204">
            <a:extLst>
              <a:ext uri="{FF2B5EF4-FFF2-40B4-BE49-F238E27FC236}">
                <a16:creationId xmlns:a16="http://schemas.microsoft.com/office/drawing/2014/main" id="{3DEAA5B4-E55C-4A4B-90D6-0BD21A5EECBE}"/>
              </a:ext>
            </a:extLst>
          </p:cNvPr>
          <p:cNvSpPr txBox="1">
            <a:spLocks/>
          </p:cNvSpPr>
          <p:nvPr/>
        </p:nvSpPr>
        <p:spPr>
          <a:xfrm>
            <a:off x="973075" y="524023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3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Opportunity: Tech Diversity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F653AB-A6E1-4B8A-A93D-6BAA5E757D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35</a:t>
            </a:fld>
            <a:endParaRPr lang="de-DE"/>
          </a:p>
        </p:txBody>
      </p:sp>
      <p:sp>
        <p:nvSpPr>
          <p:cNvPr id="11" name="Google Shape;1811;g60be7dcf1c_0_698">
            <a:extLst>
              <a:ext uri="{FF2B5EF4-FFF2-40B4-BE49-F238E27FC236}">
                <a16:creationId xmlns:a16="http://schemas.microsoft.com/office/drawing/2014/main" id="{5CA9359C-BCC0-489D-981D-194BB8BB5445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79250919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75235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9" name="Quad Arrow 7">
            <a:extLst>
              <a:ext uri="{FF2B5EF4-FFF2-40B4-BE49-F238E27FC236}">
                <a16:creationId xmlns:a16="http://schemas.microsoft.com/office/drawing/2014/main" id="{385A9012-058F-49BD-9BAF-6B34AA373EE0}"/>
              </a:ext>
            </a:extLst>
          </p:cNvPr>
          <p:cNvSpPr/>
          <p:nvPr/>
        </p:nvSpPr>
        <p:spPr>
          <a:xfrm>
            <a:off x="4032277" y="1636708"/>
            <a:ext cx="4178788" cy="429575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273E40-9B65-40EE-AAF1-2EFA280E4F37}"/>
              </a:ext>
            </a:extLst>
          </p:cNvPr>
          <p:cNvSpPr/>
          <p:nvPr/>
        </p:nvSpPr>
        <p:spPr>
          <a:xfrm>
            <a:off x="5672605" y="6049084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6B0604-34FB-4C74-8EEF-54D39D90F238}"/>
              </a:ext>
            </a:extLst>
          </p:cNvPr>
          <p:cNvSpPr/>
          <p:nvPr/>
        </p:nvSpPr>
        <p:spPr>
          <a:xfrm>
            <a:off x="2797770" y="3492195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59E138-458C-4EA2-AD2F-BFD915E56F2D}"/>
              </a:ext>
            </a:extLst>
          </p:cNvPr>
          <p:cNvSpPr/>
          <p:nvPr/>
        </p:nvSpPr>
        <p:spPr>
          <a:xfrm>
            <a:off x="8170925" y="34921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A812149-FAEA-439D-ABBA-8E6F395D1EA6}"/>
              </a:ext>
            </a:extLst>
          </p:cNvPr>
          <p:cNvSpPr/>
          <p:nvPr/>
        </p:nvSpPr>
        <p:spPr>
          <a:xfrm>
            <a:off x="5655141" y="1317392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8A40A37B-C38E-4BC1-B82C-038E7E227D18}"/>
              </a:ext>
            </a:extLst>
          </p:cNvPr>
          <p:cNvSpPr/>
          <p:nvPr/>
        </p:nvSpPr>
        <p:spPr>
          <a:xfrm>
            <a:off x="4103649" y="2221323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e.g., </a:t>
            </a:r>
            <a:r>
              <a:rPr lang="en-AT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RotorNet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 (SIGCOMM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‘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17),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Opera (NSDI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‘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20)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Sirius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(SIGCOMM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‘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20)</a:t>
            </a:r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62FF0828-3EA2-4CDF-9A29-119384D4440C}"/>
              </a:ext>
            </a:extLst>
          </p:cNvPr>
          <p:cNvSpPr/>
          <p:nvPr/>
        </p:nvSpPr>
        <p:spPr>
          <a:xfrm>
            <a:off x="6278858" y="2221322"/>
            <a:ext cx="1932142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e.g., </a:t>
            </a:r>
            <a:r>
              <a:rPr lang="de-DE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FireFly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 (SIGCOMM‘14), </a:t>
            </a:r>
            <a:r>
              <a:rPr lang="de-DE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ProjecToR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 (SIGCOMM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‘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),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SplayNet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ToN‘16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39630DBF-E998-49ED-8B39-144AE078F944}"/>
              </a:ext>
            </a:extLst>
          </p:cNvPr>
          <p:cNvSpPr/>
          <p:nvPr/>
        </p:nvSpPr>
        <p:spPr>
          <a:xfrm>
            <a:off x="4103649" y="4076891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e.g., </a:t>
            </a:r>
            <a:r>
              <a:rPr lang="de-DE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Clos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(SIGCOMM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‘08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),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 Slim Fly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SC‘14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Xpander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(SIGCOMM</a:t>
            </a:r>
            <a:r>
              <a:rPr lang="de-DE" sz="1200" dirty="0">
                <a:solidFill>
                  <a:schemeClr val="tx1"/>
                </a:solidFill>
                <a:latin typeface="Consolas" panose="020B0609020204030204" pitchFamily="49" charset="0"/>
              </a:rPr>
              <a:t>‘17</a:t>
            </a:r>
            <a:r>
              <a:rPr lang="en-AT" sz="12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Google Shape;1534;g60be7dcf1c_0_434">
            <a:extLst>
              <a:ext uri="{FF2B5EF4-FFF2-40B4-BE49-F238E27FC236}">
                <a16:creationId xmlns:a16="http://schemas.microsoft.com/office/drawing/2014/main" id="{BA13C290-2DAE-48B6-BDDA-FE9F937AB1D4}"/>
              </a:ext>
            </a:extLst>
          </p:cNvPr>
          <p:cNvSpPr txBox="1"/>
          <p:nvPr/>
        </p:nvSpPr>
        <p:spPr>
          <a:xfrm>
            <a:off x="555543" y="1639967"/>
            <a:ext cx="337860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Diverse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components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oblivious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aware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static vs dynamic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88;g60be7dcf1c_0_204">
            <a:extLst>
              <a:ext uri="{FF2B5EF4-FFF2-40B4-BE49-F238E27FC236}">
                <a16:creationId xmlns:a16="http://schemas.microsoft.com/office/drawing/2014/main" id="{02CF738E-4CF6-4A4B-8469-7CB858BC4A0A}"/>
              </a:ext>
            </a:extLst>
          </p:cNvPr>
          <p:cNvSpPr txBox="1">
            <a:spLocks/>
          </p:cNvSpPr>
          <p:nvPr/>
        </p:nvSpPr>
        <p:spPr>
          <a:xfrm>
            <a:off x="973075" y="524023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3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Opportunity: Tech Diversity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B0EB38-B92B-4585-8F5A-C21D8E9725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36</a:t>
            </a:fld>
            <a:endParaRPr lang="de-DE"/>
          </a:p>
        </p:txBody>
      </p:sp>
      <p:sp>
        <p:nvSpPr>
          <p:cNvPr id="14" name="Google Shape;1811;g60be7dcf1c_0_698">
            <a:extLst>
              <a:ext uri="{FF2B5EF4-FFF2-40B4-BE49-F238E27FC236}">
                <a16:creationId xmlns:a16="http://schemas.microsoft.com/office/drawing/2014/main" id="{5EA0C449-3397-4C6F-B712-33FEE2A9060C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819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5" grpId="0" animBg="1"/>
    </p:bldLst>
  </p:timing>
  <p:extLst mod="1">
    <p:ext uri="{6950BFC3-D8DA-4A85-94F7-54DA5524770B}">
      <p188:commentRel xmlns:p188="http://schemas.microsoft.com/office/powerpoint/2018/8/main" xmlns="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75235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9" name="Quad Arrow 7">
            <a:extLst>
              <a:ext uri="{FF2B5EF4-FFF2-40B4-BE49-F238E27FC236}">
                <a16:creationId xmlns:a16="http://schemas.microsoft.com/office/drawing/2014/main" id="{385A9012-058F-49BD-9BAF-6B34AA373EE0}"/>
              </a:ext>
            </a:extLst>
          </p:cNvPr>
          <p:cNvSpPr/>
          <p:nvPr/>
        </p:nvSpPr>
        <p:spPr>
          <a:xfrm>
            <a:off x="4032277" y="1636708"/>
            <a:ext cx="4178788" cy="429575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273E40-9B65-40EE-AAF1-2EFA280E4F37}"/>
              </a:ext>
            </a:extLst>
          </p:cNvPr>
          <p:cNvSpPr/>
          <p:nvPr/>
        </p:nvSpPr>
        <p:spPr>
          <a:xfrm>
            <a:off x="5672605" y="6049084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6B0604-34FB-4C74-8EEF-54D39D90F238}"/>
              </a:ext>
            </a:extLst>
          </p:cNvPr>
          <p:cNvSpPr/>
          <p:nvPr/>
        </p:nvSpPr>
        <p:spPr>
          <a:xfrm>
            <a:off x="2797770" y="3492195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59E138-458C-4EA2-AD2F-BFD915E56F2D}"/>
              </a:ext>
            </a:extLst>
          </p:cNvPr>
          <p:cNvSpPr/>
          <p:nvPr/>
        </p:nvSpPr>
        <p:spPr>
          <a:xfrm>
            <a:off x="8170925" y="34921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A812149-FAEA-439D-ABBA-8E6F395D1EA6}"/>
              </a:ext>
            </a:extLst>
          </p:cNvPr>
          <p:cNvSpPr/>
          <p:nvPr/>
        </p:nvSpPr>
        <p:spPr>
          <a:xfrm>
            <a:off x="5655141" y="1317392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8A40A37B-C38E-4BC1-B82C-038E7E227D18}"/>
              </a:ext>
            </a:extLst>
          </p:cNvPr>
          <p:cNvSpPr/>
          <p:nvPr/>
        </p:nvSpPr>
        <p:spPr>
          <a:xfrm>
            <a:off x="4103649" y="2221323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Rotor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62FF0828-3EA2-4CDF-9A29-119384D4440C}"/>
              </a:ext>
            </a:extLst>
          </p:cNvPr>
          <p:cNvSpPr/>
          <p:nvPr/>
        </p:nvSpPr>
        <p:spPr>
          <a:xfrm>
            <a:off x="6278858" y="2221322"/>
            <a:ext cx="1932142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39630DBF-E998-49ED-8B39-144AE078F944}"/>
              </a:ext>
            </a:extLst>
          </p:cNvPr>
          <p:cNvSpPr/>
          <p:nvPr/>
        </p:nvSpPr>
        <p:spPr>
          <a:xfrm>
            <a:off x="4103649" y="4076891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Static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Google Shape;1534;g60be7dcf1c_0_434">
            <a:extLst>
              <a:ext uri="{FF2B5EF4-FFF2-40B4-BE49-F238E27FC236}">
                <a16:creationId xmlns:a16="http://schemas.microsoft.com/office/drawing/2014/main" id="{CB9B6CD4-904A-4ECF-B210-74C3A78FD5DD}"/>
              </a:ext>
            </a:extLst>
          </p:cNvPr>
          <p:cNvSpPr txBox="1"/>
          <p:nvPr/>
        </p:nvSpPr>
        <p:spPr>
          <a:xfrm>
            <a:off x="555543" y="1639967"/>
            <a:ext cx="337860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Diverse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components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oblivious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aware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static vs dynamic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" name="Google Shape;1288;g60be7dcf1c_0_204">
            <a:extLst>
              <a:ext uri="{FF2B5EF4-FFF2-40B4-BE49-F238E27FC236}">
                <a16:creationId xmlns:a16="http://schemas.microsoft.com/office/drawing/2014/main" id="{EAF3A14F-8CE2-4092-B497-7921620101C4}"/>
              </a:ext>
            </a:extLst>
          </p:cNvPr>
          <p:cNvSpPr txBox="1">
            <a:spLocks/>
          </p:cNvSpPr>
          <p:nvPr/>
        </p:nvSpPr>
        <p:spPr>
          <a:xfrm>
            <a:off x="973075" y="524023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3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Opportunity: Tech Diversity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3E9FD-1BF0-4924-88C6-FF8F902F63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37</a:t>
            </a:fld>
            <a:endParaRPr lang="de-DE"/>
          </a:p>
        </p:txBody>
      </p:sp>
      <p:sp>
        <p:nvSpPr>
          <p:cNvPr id="14" name="Google Shape;1811;g60be7dcf1c_0_698">
            <a:extLst>
              <a:ext uri="{FF2B5EF4-FFF2-40B4-BE49-F238E27FC236}">
                <a16:creationId xmlns:a16="http://schemas.microsoft.com/office/drawing/2014/main" id="{CA09BF9A-2317-4ED7-A0E1-87B24B2439C0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5539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75235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9" name="Quad Arrow 7">
            <a:extLst>
              <a:ext uri="{FF2B5EF4-FFF2-40B4-BE49-F238E27FC236}">
                <a16:creationId xmlns:a16="http://schemas.microsoft.com/office/drawing/2014/main" id="{385A9012-058F-49BD-9BAF-6B34AA373EE0}"/>
              </a:ext>
            </a:extLst>
          </p:cNvPr>
          <p:cNvSpPr/>
          <p:nvPr/>
        </p:nvSpPr>
        <p:spPr>
          <a:xfrm>
            <a:off x="4032277" y="1636708"/>
            <a:ext cx="4178788" cy="429575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273E40-9B65-40EE-AAF1-2EFA280E4F37}"/>
              </a:ext>
            </a:extLst>
          </p:cNvPr>
          <p:cNvSpPr/>
          <p:nvPr/>
        </p:nvSpPr>
        <p:spPr>
          <a:xfrm>
            <a:off x="5672605" y="6049084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6B0604-34FB-4C74-8EEF-54D39D90F238}"/>
              </a:ext>
            </a:extLst>
          </p:cNvPr>
          <p:cNvSpPr/>
          <p:nvPr/>
        </p:nvSpPr>
        <p:spPr>
          <a:xfrm>
            <a:off x="2797770" y="3492195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59E138-458C-4EA2-AD2F-BFD915E56F2D}"/>
              </a:ext>
            </a:extLst>
          </p:cNvPr>
          <p:cNvSpPr/>
          <p:nvPr/>
        </p:nvSpPr>
        <p:spPr>
          <a:xfrm>
            <a:off x="8170925" y="34921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A812149-FAEA-439D-ABBA-8E6F395D1EA6}"/>
              </a:ext>
            </a:extLst>
          </p:cNvPr>
          <p:cNvSpPr/>
          <p:nvPr/>
        </p:nvSpPr>
        <p:spPr>
          <a:xfrm>
            <a:off x="5655141" y="1317392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16" name="Google Shape;1729;g60be7dcf1c_0_603">
            <a:extLst>
              <a:ext uri="{FF2B5EF4-FFF2-40B4-BE49-F238E27FC236}">
                <a16:creationId xmlns:a16="http://schemas.microsoft.com/office/drawing/2014/main" id="{C7EFD0E6-57E6-438B-AD55-156AAFF57005}"/>
              </a:ext>
            </a:extLst>
          </p:cNvPr>
          <p:cNvSpPr/>
          <p:nvPr/>
        </p:nvSpPr>
        <p:spPr>
          <a:xfrm>
            <a:off x="757182" y="4021744"/>
            <a:ext cx="1974982" cy="1892276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2" name="Google Shape;1730;g60be7dcf1c_0_603">
            <a:extLst>
              <a:ext uri="{FF2B5EF4-FFF2-40B4-BE49-F238E27FC236}">
                <a16:creationId xmlns:a16="http://schemas.microsoft.com/office/drawing/2014/main" id="{8EC9F443-9696-4205-AE6C-F9E2496288CA}"/>
              </a:ext>
            </a:extLst>
          </p:cNvPr>
          <p:cNvSpPr txBox="1"/>
          <p:nvPr/>
        </p:nvSpPr>
        <p:spPr>
          <a:xfrm>
            <a:off x="707103" y="4587617"/>
            <a:ext cx="204287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Which approach is best?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49626732-A56C-422C-AAA0-C4CA26F4D246}"/>
              </a:ext>
            </a:extLst>
          </p:cNvPr>
          <p:cNvSpPr/>
          <p:nvPr/>
        </p:nvSpPr>
        <p:spPr>
          <a:xfrm>
            <a:off x="4103649" y="2221323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Rotor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1B732A03-B4EC-41A8-B953-B2602C77EEC5}"/>
              </a:ext>
            </a:extLst>
          </p:cNvPr>
          <p:cNvSpPr/>
          <p:nvPr/>
        </p:nvSpPr>
        <p:spPr>
          <a:xfrm>
            <a:off x="6278858" y="2221322"/>
            <a:ext cx="1932142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6917CF51-F207-42FB-8928-69F38874F5FB}"/>
              </a:ext>
            </a:extLst>
          </p:cNvPr>
          <p:cNvSpPr/>
          <p:nvPr/>
        </p:nvSpPr>
        <p:spPr>
          <a:xfrm>
            <a:off x="4103649" y="4076891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Static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Google Shape;1534;g60be7dcf1c_0_434">
            <a:extLst>
              <a:ext uri="{FF2B5EF4-FFF2-40B4-BE49-F238E27FC236}">
                <a16:creationId xmlns:a16="http://schemas.microsoft.com/office/drawing/2014/main" id="{7638198D-0D6D-4216-A233-A05C138CCEE5}"/>
              </a:ext>
            </a:extLst>
          </p:cNvPr>
          <p:cNvSpPr txBox="1"/>
          <p:nvPr/>
        </p:nvSpPr>
        <p:spPr>
          <a:xfrm>
            <a:off x="555543" y="1639967"/>
            <a:ext cx="337860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Diverse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components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oblivious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aware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static vs dynamic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88;g60be7dcf1c_0_204">
            <a:extLst>
              <a:ext uri="{FF2B5EF4-FFF2-40B4-BE49-F238E27FC236}">
                <a16:creationId xmlns:a16="http://schemas.microsoft.com/office/drawing/2014/main" id="{4FF70D9D-A8CF-4EC4-B479-A6A05F45B2E8}"/>
              </a:ext>
            </a:extLst>
          </p:cNvPr>
          <p:cNvSpPr txBox="1">
            <a:spLocks/>
          </p:cNvSpPr>
          <p:nvPr/>
        </p:nvSpPr>
        <p:spPr>
          <a:xfrm>
            <a:off x="973075" y="524023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3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Opportunity: Tech Diversity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5A963-E306-4B18-AA7E-F13DAE410C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38</a:t>
            </a:fld>
            <a:endParaRPr lang="de-DE"/>
          </a:p>
        </p:txBody>
      </p:sp>
      <p:sp>
        <p:nvSpPr>
          <p:cNvPr id="19" name="Google Shape;1811;g60be7dcf1c_0_698">
            <a:extLst>
              <a:ext uri="{FF2B5EF4-FFF2-40B4-BE49-F238E27FC236}">
                <a16:creationId xmlns:a16="http://schemas.microsoft.com/office/drawing/2014/main" id="{09DFE24B-38F0-4735-B352-3919428B4593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25715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75235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9" name="Quad Arrow 7">
            <a:extLst>
              <a:ext uri="{FF2B5EF4-FFF2-40B4-BE49-F238E27FC236}">
                <a16:creationId xmlns:a16="http://schemas.microsoft.com/office/drawing/2014/main" id="{385A9012-058F-49BD-9BAF-6B34AA373EE0}"/>
              </a:ext>
            </a:extLst>
          </p:cNvPr>
          <p:cNvSpPr/>
          <p:nvPr/>
        </p:nvSpPr>
        <p:spPr>
          <a:xfrm>
            <a:off x="4032277" y="1636708"/>
            <a:ext cx="4178788" cy="429575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273E40-9B65-40EE-AAF1-2EFA280E4F37}"/>
              </a:ext>
            </a:extLst>
          </p:cNvPr>
          <p:cNvSpPr/>
          <p:nvPr/>
        </p:nvSpPr>
        <p:spPr>
          <a:xfrm>
            <a:off x="5672605" y="6049084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6B0604-34FB-4C74-8EEF-54D39D90F238}"/>
              </a:ext>
            </a:extLst>
          </p:cNvPr>
          <p:cNvSpPr/>
          <p:nvPr/>
        </p:nvSpPr>
        <p:spPr>
          <a:xfrm>
            <a:off x="2797770" y="3492195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59E138-458C-4EA2-AD2F-BFD915E56F2D}"/>
              </a:ext>
            </a:extLst>
          </p:cNvPr>
          <p:cNvSpPr/>
          <p:nvPr/>
        </p:nvSpPr>
        <p:spPr>
          <a:xfrm>
            <a:off x="8170925" y="34921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A812149-FAEA-439D-ABBA-8E6F395D1EA6}"/>
              </a:ext>
            </a:extLst>
          </p:cNvPr>
          <p:cNvSpPr/>
          <p:nvPr/>
        </p:nvSpPr>
        <p:spPr>
          <a:xfrm>
            <a:off x="5655141" y="1317392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17" name="Google Shape;1729;g60be7dcf1c_0_603">
            <a:extLst>
              <a:ext uri="{FF2B5EF4-FFF2-40B4-BE49-F238E27FC236}">
                <a16:creationId xmlns:a16="http://schemas.microsoft.com/office/drawing/2014/main" id="{A961B4D1-162E-423C-BD88-CD17D32CEE8C}"/>
              </a:ext>
            </a:extLst>
          </p:cNvPr>
          <p:cNvSpPr/>
          <p:nvPr/>
        </p:nvSpPr>
        <p:spPr>
          <a:xfrm>
            <a:off x="757182" y="4021744"/>
            <a:ext cx="1974982" cy="1892276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" name="Google Shape;1730;g60be7dcf1c_0_603">
            <a:extLst>
              <a:ext uri="{FF2B5EF4-FFF2-40B4-BE49-F238E27FC236}">
                <a16:creationId xmlns:a16="http://schemas.microsoft.com/office/drawing/2014/main" id="{40FA7CB4-45E0-4E05-B1F0-259EB874ADEC}"/>
              </a:ext>
            </a:extLst>
          </p:cNvPr>
          <p:cNvSpPr txBox="1"/>
          <p:nvPr/>
        </p:nvSpPr>
        <p:spPr>
          <a:xfrm>
            <a:off x="707103" y="4587617"/>
            <a:ext cx="204287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Which approach is best?</a:t>
            </a:r>
          </a:p>
        </p:txBody>
      </p:sp>
      <p:sp>
        <p:nvSpPr>
          <p:cNvPr id="16" name="Google Shape;1730;g60be7dcf1c_0_603">
            <a:extLst>
              <a:ext uri="{FF2B5EF4-FFF2-40B4-BE49-F238E27FC236}">
                <a16:creationId xmlns:a16="http://schemas.microsoft.com/office/drawing/2014/main" id="{3E7D394F-5156-45D2-ADA5-FC5CBC6BC1F1}"/>
              </a:ext>
            </a:extLst>
          </p:cNvPr>
          <p:cNvSpPr txBox="1"/>
          <p:nvPr/>
        </p:nvSpPr>
        <p:spPr>
          <a:xfrm>
            <a:off x="754894" y="5983479"/>
            <a:ext cx="204287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As always in CS: It depends…</a:t>
            </a: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F2C9F300-EB71-4FA5-8637-B7C09DA36891}"/>
              </a:ext>
            </a:extLst>
          </p:cNvPr>
          <p:cNvSpPr/>
          <p:nvPr/>
        </p:nvSpPr>
        <p:spPr>
          <a:xfrm>
            <a:off x="4103649" y="2221323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Rotor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434D0822-7CDB-43E5-9C51-92A4B95A279B}"/>
              </a:ext>
            </a:extLst>
          </p:cNvPr>
          <p:cNvSpPr/>
          <p:nvPr/>
        </p:nvSpPr>
        <p:spPr>
          <a:xfrm>
            <a:off x="6278858" y="2221322"/>
            <a:ext cx="1932142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041E03F3-1B02-42A7-8618-6C091D583674}"/>
              </a:ext>
            </a:extLst>
          </p:cNvPr>
          <p:cNvSpPr/>
          <p:nvPr/>
        </p:nvSpPr>
        <p:spPr>
          <a:xfrm>
            <a:off x="4103649" y="4076891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Static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Google Shape;1534;g60be7dcf1c_0_434">
            <a:extLst>
              <a:ext uri="{FF2B5EF4-FFF2-40B4-BE49-F238E27FC236}">
                <a16:creationId xmlns:a16="http://schemas.microsoft.com/office/drawing/2014/main" id="{F563BFAB-AF37-4A10-8A27-14F3AA70A3BC}"/>
              </a:ext>
            </a:extLst>
          </p:cNvPr>
          <p:cNvSpPr txBox="1"/>
          <p:nvPr/>
        </p:nvSpPr>
        <p:spPr>
          <a:xfrm>
            <a:off x="555543" y="1639967"/>
            <a:ext cx="337860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Diverse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components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oblivious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aware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static vs dynamic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Google Shape;1288;g60be7dcf1c_0_204">
            <a:extLst>
              <a:ext uri="{FF2B5EF4-FFF2-40B4-BE49-F238E27FC236}">
                <a16:creationId xmlns:a16="http://schemas.microsoft.com/office/drawing/2014/main" id="{CF3999AF-9FA8-48F8-90DC-DC8D91210D75}"/>
              </a:ext>
            </a:extLst>
          </p:cNvPr>
          <p:cNvSpPr txBox="1">
            <a:spLocks/>
          </p:cNvSpPr>
          <p:nvPr/>
        </p:nvSpPr>
        <p:spPr>
          <a:xfrm>
            <a:off x="973075" y="524023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3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Opportunity: Tech Diversity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73AFCF-3F03-4ACB-A6BF-A9E1F736D7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39</a:t>
            </a:fld>
            <a:endParaRPr lang="de-DE"/>
          </a:p>
        </p:txBody>
      </p:sp>
      <p:sp>
        <p:nvSpPr>
          <p:cNvPr id="21" name="Google Shape;1811;g60be7dcf1c_0_698">
            <a:extLst>
              <a:ext uri="{FF2B5EF4-FFF2-40B4-BE49-F238E27FC236}">
                <a16:creationId xmlns:a16="http://schemas.microsoft.com/office/drawing/2014/main" id="{478E23FF-0B85-4EEE-B90F-035B173ACFD0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2102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60be7dcf1c_0_204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288" name="Google Shape;1288;g60be7dcf1c_0_204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Root Cause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Fixed and Demand-Oblivious Topology</a:t>
            </a:r>
          </a:p>
        </p:txBody>
      </p:sp>
      <p:sp>
        <p:nvSpPr>
          <p:cNvPr id="1289" name="Google Shape;1289;g60be7dcf1c_0_204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91" name="Google Shape;1291;g60be7dcf1c_0_204"/>
          <p:cNvPicPr preferRelativeResize="0"/>
          <p:nvPr/>
        </p:nvPicPr>
        <p:blipFill rotWithShape="1">
          <a:blip r:embed="rId3">
            <a:alphaModFix/>
          </a:blip>
          <a:srcRect t="51565" b="16428"/>
          <a:stretch/>
        </p:blipFill>
        <p:spPr>
          <a:xfrm>
            <a:off x="733550" y="4637450"/>
            <a:ext cx="7103525" cy="17049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77;g60be7dcf1c_0_190"/>
          <p:cNvSpPr txBox="1"/>
          <p:nvPr/>
        </p:nvSpPr>
        <p:spPr>
          <a:xfrm>
            <a:off x="0" y="3236878"/>
            <a:ext cx="9144000" cy="1068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How to interconnect?</a:t>
            </a:r>
            <a:endParaRPr lang="en-GB" sz="1600" b="1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75235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506177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3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Rack Interconnect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" name="Google Shape;1333;g60be7dcf1c_0_242">
            <a:extLst>
              <a:ext uri="{FF2B5EF4-FFF2-40B4-BE49-F238E27FC236}">
                <a16:creationId xmlns:a16="http://schemas.microsoft.com/office/drawing/2014/main" id="{946CD6F8-2864-457B-ACBE-97174203C0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09497" y="416411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334;g60be7dcf1c_0_242">
            <a:extLst>
              <a:ext uri="{FF2B5EF4-FFF2-40B4-BE49-F238E27FC236}">
                <a16:creationId xmlns:a16="http://schemas.microsoft.com/office/drawing/2014/main" id="{B196B107-11E6-4D9C-BB2F-AFA4B7E31E4B}"/>
              </a:ext>
            </a:extLst>
          </p:cNvPr>
          <p:cNvSpPr txBox="1"/>
          <p:nvPr/>
        </p:nvSpPr>
        <p:spPr>
          <a:xfrm>
            <a:off x="1057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Google Shape;1335;g60be7dcf1c_0_242">
            <a:extLst>
              <a:ext uri="{FF2B5EF4-FFF2-40B4-BE49-F238E27FC236}">
                <a16:creationId xmlns:a16="http://schemas.microsoft.com/office/drawing/2014/main" id="{076D3D9E-C508-457E-A006-944F15EEAF66}"/>
              </a:ext>
            </a:extLst>
          </p:cNvPr>
          <p:cNvSpPr txBox="1"/>
          <p:nvPr/>
        </p:nvSpPr>
        <p:spPr>
          <a:xfrm>
            <a:off x="19018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" name="Google Shape;1336;g60be7dcf1c_0_242">
            <a:extLst>
              <a:ext uri="{FF2B5EF4-FFF2-40B4-BE49-F238E27FC236}">
                <a16:creationId xmlns:a16="http://schemas.microsoft.com/office/drawing/2014/main" id="{92DE21B8-8BFB-4DBC-AE13-7E7667AFB3E6}"/>
              </a:ext>
            </a:extLst>
          </p:cNvPr>
          <p:cNvSpPr txBox="1"/>
          <p:nvPr/>
        </p:nvSpPr>
        <p:spPr>
          <a:xfrm>
            <a:off x="274604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1337;g60be7dcf1c_0_242">
            <a:extLst>
              <a:ext uri="{FF2B5EF4-FFF2-40B4-BE49-F238E27FC236}">
                <a16:creationId xmlns:a16="http://schemas.microsoft.com/office/drawing/2014/main" id="{5C7A58F4-8661-4B39-AF83-8045872D043B}"/>
              </a:ext>
            </a:extLst>
          </p:cNvPr>
          <p:cNvSpPr txBox="1"/>
          <p:nvPr/>
        </p:nvSpPr>
        <p:spPr>
          <a:xfrm>
            <a:off x="3563022" y="547481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" name="Google Shape;1338;g60be7dcf1c_0_242">
            <a:extLst>
              <a:ext uri="{FF2B5EF4-FFF2-40B4-BE49-F238E27FC236}">
                <a16:creationId xmlns:a16="http://schemas.microsoft.com/office/drawing/2014/main" id="{6FB096B3-EA41-42F3-9CED-87CF5096B991}"/>
              </a:ext>
            </a:extLst>
          </p:cNvPr>
          <p:cNvSpPr txBox="1"/>
          <p:nvPr/>
        </p:nvSpPr>
        <p:spPr>
          <a:xfrm>
            <a:off x="4418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Google Shape;1339;g60be7dcf1c_0_242">
            <a:extLst>
              <a:ext uri="{FF2B5EF4-FFF2-40B4-BE49-F238E27FC236}">
                <a16:creationId xmlns:a16="http://schemas.microsoft.com/office/drawing/2014/main" id="{B82E55DA-762A-4CE2-AEEF-6BE580B6CD92}"/>
              </a:ext>
            </a:extLst>
          </p:cNvPr>
          <p:cNvSpPr txBox="1"/>
          <p:nvPr/>
        </p:nvSpPr>
        <p:spPr>
          <a:xfrm>
            <a:off x="52356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" name="Google Shape;1340;g60be7dcf1c_0_242">
            <a:extLst>
              <a:ext uri="{FF2B5EF4-FFF2-40B4-BE49-F238E27FC236}">
                <a16:creationId xmlns:a16="http://schemas.microsoft.com/office/drawing/2014/main" id="{7DCD75BA-A762-49FB-8D02-6DA7238C9F6B}"/>
              </a:ext>
            </a:extLst>
          </p:cNvPr>
          <p:cNvSpPr txBox="1"/>
          <p:nvPr/>
        </p:nvSpPr>
        <p:spPr>
          <a:xfrm>
            <a:off x="6091347" y="547481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" name="Google Shape;1341;g60be7dcf1c_0_242">
            <a:extLst>
              <a:ext uri="{FF2B5EF4-FFF2-40B4-BE49-F238E27FC236}">
                <a16:creationId xmlns:a16="http://schemas.microsoft.com/office/drawing/2014/main" id="{64D52E5A-999A-497A-BEC5-B8A71F2B9B8E}"/>
              </a:ext>
            </a:extLst>
          </p:cNvPr>
          <p:cNvSpPr txBox="1"/>
          <p:nvPr/>
        </p:nvSpPr>
        <p:spPr>
          <a:xfrm>
            <a:off x="6908322" y="545228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Google Shape;1534;g60be7dcf1c_0_434">
            <a:extLst>
              <a:ext uri="{FF2B5EF4-FFF2-40B4-BE49-F238E27FC236}">
                <a16:creationId xmlns:a16="http://schemas.microsoft.com/office/drawing/2014/main" id="{F6EB3AF2-B20D-48DD-899E-4874EBF98828}"/>
              </a:ext>
            </a:extLst>
          </p:cNvPr>
          <p:cNvSpPr txBox="1"/>
          <p:nvPr/>
        </p:nvSpPr>
        <p:spPr>
          <a:xfrm>
            <a:off x="1074006" y="6080785"/>
            <a:ext cx="6529388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Typical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rack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internconnect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600" b="1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ToR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-Matching-</a:t>
            </a:r>
            <a:r>
              <a:rPr lang="en-GB" sz="1600" b="1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ToR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(TMT)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Freeform 8">
            <a:extLst>
              <a:ext uri="{FF2B5EF4-FFF2-40B4-BE49-F238E27FC236}">
                <a16:creationId xmlns:a16="http://schemas.microsoft.com/office/drawing/2014/main" id="{26CBCC16-6D7E-4614-9EF3-417D4C38CEE0}"/>
              </a:ext>
            </a:extLst>
          </p:cNvPr>
          <p:cNvSpPr/>
          <p:nvPr/>
        </p:nvSpPr>
        <p:spPr>
          <a:xfrm>
            <a:off x="1681604" y="1949856"/>
            <a:ext cx="5468558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Optical Switches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73A37D-4EDB-4E2B-9CE0-87929B580D26}"/>
              </a:ext>
            </a:extLst>
          </p:cNvPr>
          <p:cNvCxnSpPr/>
          <p:nvPr/>
        </p:nvCxnSpPr>
        <p:spPr>
          <a:xfrm flipV="1">
            <a:off x="1391672" y="3194332"/>
            <a:ext cx="825190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79EF04-EBB9-4C7B-BFB7-8864024F23CE}"/>
              </a:ext>
            </a:extLst>
          </p:cNvPr>
          <p:cNvCxnSpPr>
            <a:cxnSpLocks/>
          </p:cNvCxnSpPr>
          <p:nvPr/>
        </p:nvCxnSpPr>
        <p:spPr>
          <a:xfrm flipV="1">
            <a:off x="2216862" y="3194332"/>
            <a:ext cx="347918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69388C-BCCD-4B4B-AD67-4BA1A1F0C362}"/>
              </a:ext>
            </a:extLst>
          </p:cNvPr>
          <p:cNvCxnSpPr>
            <a:cxnSpLocks/>
          </p:cNvCxnSpPr>
          <p:nvPr/>
        </p:nvCxnSpPr>
        <p:spPr>
          <a:xfrm flipV="1">
            <a:off x="3042052" y="3194332"/>
            <a:ext cx="138276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8245C9-246D-47E6-9F71-2CB92F8BB7F8}"/>
              </a:ext>
            </a:extLst>
          </p:cNvPr>
          <p:cNvCxnSpPr>
            <a:cxnSpLocks/>
          </p:cNvCxnSpPr>
          <p:nvPr/>
        </p:nvCxnSpPr>
        <p:spPr>
          <a:xfrm flipV="1">
            <a:off x="3827099" y="3157533"/>
            <a:ext cx="55142" cy="1006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9EF0BA5-3B2A-4311-B7CF-4C06E2D9B889}"/>
              </a:ext>
            </a:extLst>
          </p:cNvPr>
          <p:cNvCxnSpPr>
            <a:cxnSpLocks/>
          </p:cNvCxnSpPr>
          <p:nvPr/>
        </p:nvCxnSpPr>
        <p:spPr>
          <a:xfrm flipH="1" flipV="1">
            <a:off x="4634447" y="3157533"/>
            <a:ext cx="75828" cy="10065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E3FBAD-0B77-4AB5-B40B-9B44003852CE}"/>
              </a:ext>
            </a:extLst>
          </p:cNvPr>
          <p:cNvCxnSpPr>
            <a:cxnSpLocks/>
          </p:cNvCxnSpPr>
          <p:nvPr/>
        </p:nvCxnSpPr>
        <p:spPr>
          <a:xfrm flipH="1" flipV="1">
            <a:off x="5249995" y="3157533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18FB95-BF0E-4304-ACD6-32E312912CF6}"/>
              </a:ext>
            </a:extLst>
          </p:cNvPr>
          <p:cNvCxnSpPr>
            <a:cxnSpLocks/>
          </p:cNvCxnSpPr>
          <p:nvPr/>
        </p:nvCxnSpPr>
        <p:spPr>
          <a:xfrm flipH="1" flipV="1">
            <a:off x="6040241" y="3150648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8F63E5-0B04-4A38-A48D-470A55EA3336}"/>
              </a:ext>
            </a:extLst>
          </p:cNvPr>
          <p:cNvCxnSpPr>
            <a:cxnSpLocks/>
          </p:cNvCxnSpPr>
          <p:nvPr/>
        </p:nvCxnSpPr>
        <p:spPr>
          <a:xfrm flipH="1" flipV="1">
            <a:off x="6548750" y="3157534"/>
            <a:ext cx="666828" cy="1036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1F7C1-F97C-4BAE-80E2-6D39796D2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40</a:t>
            </a:fld>
            <a:endParaRPr lang="de-DE"/>
          </a:p>
        </p:txBody>
      </p:sp>
      <p:sp>
        <p:nvSpPr>
          <p:cNvPr id="24" name="Google Shape;1811;g60be7dcf1c_0_698">
            <a:extLst>
              <a:ext uri="{FF2B5EF4-FFF2-40B4-BE49-F238E27FC236}">
                <a16:creationId xmlns:a16="http://schemas.microsoft.com/office/drawing/2014/main" id="{77BD15E9-DB8D-4C94-8139-0DEA8F859BA4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17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38407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75235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506177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3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Rack Interconnect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" name="Google Shape;1333;g60be7dcf1c_0_242">
            <a:extLst>
              <a:ext uri="{FF2B5EF4-FFF2-40B4-BE49-F238E27FC236}">
                <a16:creationId xmlns:a16="http://schemas.microsoft.com/office/drawing/2014/main" id="{946CD6F8-2864-457B-ACBE-97174203C0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09497" y="416411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334;g60be7dcf1c_0_242">
            <a:extLst>
              <a:ext uri="{FF2B5EF4-FFF2-40B4-BE49-F238E27FC236}">
                <a16:creationId xmlns:a16="http://schemas.microsoft.com/office/drawing/2014/main" id="{B196B107-11E6-4D9C-BB2F-AFA4B7E31E4B}"/>
              </a:ext>
            </a:extLst>
          </p:cNvPr>
          <p:cNvSpPr txBox="1"/>
          <p:nvPr/>
        </p:nvSpPr>
        <p:spPr>
          <a:xfrm>
            <a:off x="1057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Google Shape;1335;g60be7dcf1c_0_242">
            <a:extLst>
              <a:ext uri="{FF2B5EF4-FFF2-40B4-BE49-F238E27FC236}">
                <a16:creationId xmlns:a16="http://schemas.microsoft.com/office/drawing/2014/main" id="{076D3D9E-C508-457E-A006-944F15EEAF66}"/>
              </a:ext>
            </a:extLst>
          </p:cNvPr>
          <p:cNvSpPr txBox="1"/>
          <p:nvPr/>
        </p:nvSpPr>
        <p:spPr>
          <a:xfrm>
            <a:off x="19018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" name="Google Shape;1336;g60be7dcf1c_0_242">
            <a:extLst>
              <a:ext uri="{FF2B5EF4-FFF2-40B4-BE49-F238E27FC236}">
                <a16:creationId xmlns:a16="http://schemas.microsoft.com/office/drawing/2014/main" id="{92DE21B8-8BFB-4DBC-AE13-7E7667AFB3E6}"/>
              </a:ext>
            </a:extLst>
          </p:cNvPr>
          <p:cNvSpPr txBox="1"/>
          <p:nvPr/>
        </p:nvSpPr>
        <p:spPr>
          <a:xfrm>
            <a:off x="274604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1337;g60be7dcf1c_0_242">
            <a:extLst>
              <a:ext uri="{FF2B5EF4-FFF2-40B4-BE49-F238E27FC236}">
                <a16:creationId xmlns:a16="http://schemas.microsoft.com/office/drawing/2014/main" id="{5C7A58F4-8661-4B39-AF83-8045872D043B}"/>
              </a:ext>
            </a:extLst>
          </p:cNvPr>
          <p:cNvSpPr txBox="1"/>
          <p:nvPr/>
        </p:nvSpPr>
        <p:spPr>
          <a:xfrm>
            <a:off x="3563022" y="547481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" name="Google Shape;1338;g60be7dcf1c_0_242">
            <a:extLst>
              <a:ext uri="{FF2B5EF4-FFF2-40B4-BE49-F238E27FC236}">
                <a16:creationId xmlns:a16="http://schemas.microsoft.com/office/drawing/2014/main" id="{6FB096B3-EA41-42F3-9CED-87CF5096B991}"/>
              </a:ext>
            </a:extLst>
          </p:cNvPr>
          <p:cNvSpPr txBox="1"/>
          <p:nvPr/>
        </p:nvSpPr>
        <p:spPr>
          <a:xfrm>
            <a:off x="4418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Google Shape;1339;g60be7dcf1c_0_242">
            <a:extLst>
              <a:ext uri="{FF2B5EF4-FFF2-40B4-BE49-F238E27FC236}">
                <a16:creationId xmlns:a16="http://schemas.microsoft.com/office/drawing/2014/main" id="{B82E55DA-762A-4CE2-AEEF-6BE580B6CD92}"/>
              </a:ext>
            </a:extLst>
          </p:cNvPr>
          <p:cNvSpPr txBox="1"/>
          <p:nvPr/>
        </p:nvSpPr>
        <p:spPr>
          <a:xfrm>
            <a:off x="52356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" name="Google Shape;1340;g60be7dcf1c_0_242">
            <a:extLst>
              <a:ext uri="{FF2B5EF4-FFF2-40B4-BE49-F238E27FC236}">
                <a16:creationId xmlns:a16="http://schemas.microsoft.com/office/drawing/2014/main" id="{7DCD75BA-A762-49FB-8D02-6DA7238C9F6B}"/>
              </a:ext>
            </a:extLst>
          </p:cNvPr>
          <p:cNvSpPr txBox="1"/>
          <p:nvPr/>
        </p:nvSpPr>
        <p:spPr>
          <a:xfrm>
            <a:off x="6091347" y="547481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" name="Google Shape;1341;g60be7dcf1c_0_242">
            <a:extLst>
              <a:ext uri="{FF2B5EF4-FFF2-40B4-BE49-F238E27FC236}">
                <a16:creationId xmlns:a16="http://schemas.microsoft.com/office/drawing/2014/main" id="{64D52E5A-999A-497A-BEC5-B8A71F2B9B8E}"/>
              </a:ext>
            </a:extLst>
          </p:cNvPr>
          <p:cNvSpPr txBox="1"/>
          <p:nvPr/>
        </p:nvSpPr>
        <p:spPr>
          <a:xfrm>
            <a:off x="6908322" y="545228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Google Shape;1534;g60be7dcf1c_0_434">
            <a:extLst>
              <a:ext uri="{FF2B5EF4-FFF2-40B4-BE49-F238E27FC236}">
                <a16:creationId xmlns:a16="http://schemas.microsoft.com/office/drawing/2014/main" id="{F6EB3AF2-B20D-48DD-899E-4874EBF98828}"/>
              </a:ext>
            </a:extLst>
          </p:cNvPr>
          <p:cNvSpPr txBox="1"/>
          <p:nvPr/>
        </p:nvSpPr>
        <p:spPr>
          <a:xfrm>
            <a:off x="1074006" y="6080785"/>
            <a:ext cx="6529388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Typical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rack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internconnect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600" b="1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ToR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-Matching-</a:t>
            </a:r>
            <a:r>
              <a:rPr lang="en-GB" sz="1600" b="1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ToR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(TMT)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Freeform 8">
            <a:extLst>
              <a:ext uri="{FF2B5EF4-FFF2-40B4-BE49-F238E27FC236}">
                <a16:creationId xmlns:a16="http://schemas.microsoft.com/office/drawing/2014/main" id="{26CBCC16-6D7E-4614-9EF3-417D4C38CEE0}"/>
              </a:ext>
            </a:extLst>
          </p:cNvPr>
          <p:cNvSpPr/>
          <p:nvPr/>
        </p:nvSpPr>
        <p:spPr>
          <a:xfrm>
            <a:off x="1681604" y="1949856"/>
            <a:ext cx="5468558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73A37D-4EDB-4E2B-9CE0-87929B580D26}"/>
              </a:ext>
            </a:extLst>
          </p:cNvPr>
          <p:cNvCxnSpPr/>
          <p:nvPr/>
        </p:nvCxnSpPr>
        <p:spPr>
          <a:xfrm flipV="1">
            <a:off x="1391672" y="3194332"/>
            <a:ext cx="825190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79EF04-EBB9-4C7B-BFB7-8864024F23CE}"/>
              </a:ext>
            </a:extLst>
          </p:cNvPr>
          <p:cNvCxnSpPr>
            <a:cxnSpLocks/>
          </p:cNvCxnSpPr>
          <p:nvPr/>
        </p:nvCxnSpPr>
        <p:spPr>
          <a:xfrm flipV="1">
            <a:off x="2216862" y="3194332"/>
            <a:ext cx="347918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69388C-BCCD-4B4B-AD67-4BA1A1F0C362}"/>
              </a:ext>
            </a:extLst>
          </p:cNvPr>
          <p:cNvCxnSpPr>
            <a:cxnSpLocks/>
          </p:cNvCxnSpPr>
          <p:nvPr/>
        </p:nvCxnSpPr>
        <p:spPr>
          <a:xfrm flipV="1">
            <a:off x="3042052" y="3194332"/>
            <a:ext cx="138276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8245C9-246D-47E6-9F71-2CB92F8BB7F8}"/>
              </a:ext>
            </a:extLst>
          </p:cNvPr>
          <p:cNvCxnSpPr>
            <a:cxnSpLocks/>
          </p:cNvCxnSpPr>
          <p:nvPr/>
        </p:nvCxnSpPr>
        <p:spPr>
          <a:xfrm flipV="1">
            <a:off x="3827099" y="3157533"/>
            <a:ext cx="55142" cy="1006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9EF0BA5-3B2A-4311-B7CF-4C06E2D9B889}"/>
              </a:ext>
            </a:extLst>
          </p:cNvPr>
          <p:cNvCxnSpPr>
            <a:cxnSpLocks/>
          </p:cNvCxnSpPr>
          <p:nvPr/>
        </p:nvCxnSpPr>
        <p:spPr>
          <a:xfrm flipH="1" flipV="1">
            <a:off x="4634447" y="3157533"/>
            <a:ext cx="75828" cy="10065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E3FBAD-0B77-4AB5-B40B-9B44003852CE}"/>
              </a:ext>
            </a:extLst>
          </p:cNvPr>
          <p:cNvCxnSpPr>
            <a:cxnSpLocks/>
          </p:cNvCxnSpPr>
          <p:nvPr/>
        </p:nvCxnSpPr>
        <p:spPr>
          <a:xfrm flipH="1" flipV="1">
            <a:off x="5249995" y="3157533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18FB95-BF0E-4304-ACD6-32E312912CF6}"/>
              </a:ext>
            </a:extLst>
          </p:cNvPr>
          <p:cNvCxnSpPr>
            <a:cxnSpLocks/>
          </p:cNvCxnSpPr>
          <p:nvPr/>
        </p:nvCxnSpPr>
        <p:spPr>
          <a:xfrm flipH="1" flipV="1">
            <a:off x="6040241" y="3150648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8F63E5-0B04-4A38-A48D-470A55EA3336}"/>
              </a:ext>
            </a:extLst>
          </p:cNvPr>
          <p:cNvCxnSpPr>
            <a:cxnSpLocks/>
          </p:cNvCxnSpPr>
          <p:nvPr/>
        </p:nvCxnSpPr>
        <p:spPr>
          <a:xfrm flipH="1" flipV="1">
            <a:off x="6548750" y="3157534"/>
            <a:ext cx="666828" cy="1036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9BD00DB-36F1-4ADC-B159-C7E7CA935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641" y="2293369"/>
            <a:ext cx="523460" cy="6813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A14FBD3-C85E-471F-8472-8F393F1E1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695" y="2298926"/>
            <a:ext cx="523460" cy="6813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2DB85C7-7963-4509-A8A6-F2FC20D34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31" y="2298926"/>
            <a:ext cx="523460" cy="681329"/>
          </a:xfrm>
          <a:prstGeom prst="rect">
            <a:avLst/>
          </a:prstGeom>
        </p:spPr>
      </p:pic>
      <p:sp>
        <p:nvSpPr>
          <p:cNvPr id="53" name="Google Shape;1534;g60be7dcf1c_0_434">
            <a:extLst>
              <a:ext uri="{FF2B5EF4-FFF2-40B4-BE49-F238E27FC236}">
                <a16:creationId xmlns:a16="http://schemas.microsoft.com/office/drawing/2014/main" id="{B9EC7BDC-DC60-4607-BDED-CAD3E6744703}"/>
              </a:ext>
            </a:extLst>
          </p:cNvPr>
          <p:cNvSpPr txBox="1"/>
          <p:nvPr/>
        </p:nvSpPr>
        <p:spPr>
          <a:xfrm>
            <a:off x="4523076" y="2373168"/>
            <a:ext cx="2561934" cy="47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4;g60be7dcf1c_0_434">
            <a:extLst>
              <a:ext uri="{FF2B5EF4-FFF2-40B4-BE49-F238E27FC236}">
                <a16:creationId xmlns:a16="http://schemas.microsoft.com/office/drawing/2014/main" id="{EB750AD5-9999-41AF-8A92-FDECE2017FCD}"/>
              </a:ext>
            </a:extLst>
          </p:cNvPr>
          <p:cNvSpPr txBox="1"/>
          <p:nvPr/>
        </p:nvSpPr>
        <p:spPr>
          <a:xfrm>
            <a:off x="2776778" y="1913570"/>
            <a:ext cx="771665" cy="377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S1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" name="Google Shape;1534;g60be7dcf1c_0_434">
            <a:extLst>
              <a:ext uri="{FF2B5EF4-FFF2-40B4-BE49-F238E27FC236}">
                <a16:creationId xmlns:a16="http://schemas.microsoft.com/office/drawing/2014/main" id="{123ED8FF-8EBB-4179-93C1-168CB2187059}"/>
              </a:ext>
            </a:extLst>
          </p:cNvPr>
          <p:cNvSpPr txBox="1"/>
          <p:nvPr/>
        </p:nvSpPr>
        <p:spPr>
          <a:xfrm>
            <a:off x="3408766" y="1905308"/>
            <a:ext cx="771665" cy="377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S2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" name="Google Shape;1534;g60be7dcf1c_0_434">
            <a:extLst>
              <a:ext uri="{FF2B5EF4-FFF2-40B4-BE49-F238E27FC236}">
                <a16:creationId xmlns:a16="http://schemas.microsoft.com/office/drawing/2014/main" id="{597C5BDC-2868-4696-9EDC-F18612037BB3}"/>
              </a:ext>
            </a:extLst>
          </p:cNvPr>
          <p:cNvSpPr txBox="1"/>
          <p:nvPr/>
        </p:nvSpPr>
        <p:spPr>
          <a:xfrm>
            <a:off x="5756299" y="1898723"/>
            <a:ext cx="771665" cy="377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Sk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C4BE7-6E62-4FAE-B37E-5D5BAAB33D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41</a:t>
            </a:fld>
            <a:endParaRPr lang="de-DE"/>
          </a:p>
        </p:txBody>
      </p:sp>
      <p:sp>
        <p:nvSpPr>
          <p:cNvPr id="32" name="Google Shape;1811;g60be7dcf1c_0_698">
            <a:extLst>
              <a:ext uri="{FF2B5EF4-FFF2-40B4-BE49-F238E27FC236}">
                <a16:creationId xmlns:a16="http://schemas.microsoft.com/office/drawing/2014/main" id="{0DC62A2E-47F9-4584-AF8B-7D618A8D14CF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17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24009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534;g60be7dcf1c_0_434">
            <a:extLst>
              <a:ext uri="{FF2B5EF4-FFF2-40B4-BE49-F238E27FC236}">
                <a16:creationId xmlns:a16="http://schemas.microsoft.com/office/drawing/2014/main" id="{F6EB3AF2-B20D-48DD-899E-4874EBF98828}"/>
              </a:ext>
            </a:extLst>
          </p:cNvPr>
          <p:cNvSpPr txBox="1"/>
          <p:nvPr/>
        </p:nvSpPr>
        <p:spPr>
          <a:xfrm>
            <a:off x="1170293" y="2389931"/>
            <a:ext cx="6281669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Rotor switch: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periodic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matchings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demand-oblivious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8FF789-410A-48CF-BB10-39D4F9A87B58}"/>
              </a:ext>
            </a:extLst>
          </p:cNvPr>
          <p:cNvCxnSpPr/>
          <p:nvPr/>
        </p:nvCxnSpPr>
        <p:spPr>
          <a:xfrm>
            <a:off x="1520205" y="4420850"/>
            <a:ext cx="5286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1534;g60be7dcf1c_0_434">
            <a:extLst>
              <a:ext uri="{FF2B5EF4-FFF2-40B4-BE49-F238E27FC236}">
                <a16:creationId xmlns:a16="http://schemas.microsoft.com/office/drawing/2014/main" id="{4D9F9FA6-D072-4E16-8518-050188C74354}"/>
              </a:ext>
            </a:extLst>
          </p:cNvPr>
          <p:cNvSpPr txBox="1"/>
          <p:nvPr/>
        </p:nvSpPr>
        <p:spPr>
          <a:xfrm>
            <a:off x="6952721" y="4193562"/>
            <a:ext cx="749210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Google Shape;1534;g60be7dcf1c_0_434">
            <a:extLst>
              <a:ext uri="{FF2B5EF4-FFF2-40B4-BE49-F238E27FC236}">
                <a16:creationId xmlns:a16="http://schemas.microsoft.com/office/drawing/2014/main" id="{AF3E8727-F058-4E74-B519-F5A8BA9811E5}"/>
              </a:ext>
            </a:extLst>
          </p:cNvPr>
          <p:cNvSpPr txBox="1"/>
          <p:nvPr/>
        </p:nvSpPr>
        <p:spPr>
          <a:xfrm>
            <a:off x="1809224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M1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9A5A80-8F82-1047-931F-66E1CD7BB386}"/>
              </a:ext>
            </a:extLst>
          </p:cNvPr>
          <p:cNvGrpSpPr/>
          <p:nvPr/>
        </p:nvGrpSpPr>
        <p:grpSpPr>
          <a:xfrm>
            <a:off x="1646415" y="3352613"/>
            <a:ext cx="747712" cy="969811"/>
            <a:chOff x="1646415" y="3352613"/>
            <a:chExt cx="747712" cy="96981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FBEB16-2D07-4E22-92AF-AE292DA9054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>
              <a:off x="1696816" y="3483048"/>
              <a:ext cx="540149" cy="24826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5EA6D57-8C18-499C-B338-B4739384903A}"/>
                </a:ext>
              </a:extLst>
            </p:cNvPr>
            <p:cNvCxnSpPr>
              <a:cxnSpLocks/>
            </p:cNvCxnSpPr>
            <p:nvPr/>
          </p:nvCxnSpPr>
          <p:spPr>
            <a:xfrm>
              <a:off x="1738290" y="3721812"/>
              <a:ext cx="540149" cy="2482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28521F-F7F6-4B9F-A334-C5E450FF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750197" y="3965703"/>
              <a:ext cx="540149" cy="2482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E908F5B-A536-49B8-A02E-F2907D6D42DF}"/>
                </a:ext>
              </a:extLst>
            </p:cNvPr>
            <p:cNvCxnSpPr>
              <a:cxnSpLocks/>
              <a:stCxn id="42" idx="3"/>
              <a:endCxn id="43" idx="7"/>
            </p:cNvCxnSpPr>
            <p:nvPr/>
          </p:nvCxnSpPr>
          <p:spPr>
            <a:xfrm flipV="1">
              <a:off x="1669431" y="3448393"/>
              <a:ext cx="701680" cy="804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9B480-AACD-4591-B7D7-3A322E810E27}"/>
                </a:ext>
              </a:extLst>
            </p:cNvPr>
            <p:cNvSpPr/>
            <p:nvPr/>
          </p:nvSpPr>
          <p:spPr>
            <a:xfrm>
              <a:off x="1724996" y="3352613"/>
              <a:ext cx="566738" cy="969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A9E858-19EE-472A-A22E-F118D9998B9A}"/>
                </a:ext>
              </a:extLst>
            </p:cNvPr>
            <p:cNvSpPr/>
            <p:nvPr/>
          </p:nvSpPr>
          <p:spPr>
            <a:xfrm>
              <a:off x="1646415" y="3423161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5ED166-F5E4-478E-9ECD-C1F64960901D}"/>
                </a:ext>
              </a:extLst>
            </p:cNvPr>
            <p:cNvSpPr/>
            <p:nvPr/>
          </p:nvSpPr>
          <p:spPr>
            <a:xfrm>
              <a:off x="1646415" y="364516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F97189A-02CC-46AE-99D5-4DE6D57A9F49}"/>
                </a:ext>
              </a:extLst>
            </p:cNvPr>
            <p:cNvSpPr/>
            <p:nvPr/>
          </p:nvSpPr>
          <p:spPr>
            <a:xfrm>
              <a:off x="1646415" y="3883511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7EC4AC9-6A8D-42F8-84D7-3274A4943355}"/>
                </a:ext>
              </a:extLst>
            </p:cNvPr>
            <p:cNvSpPr/>
            <p:nvPr/>
          </p:nvSpPr>
          <p:spPr>
            <a:xfrm>
              <a:off x="1646415" y="410551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F8C425B-2830-4D10-B6C5-DF691DB1374D}"/>
                </a:ext>
              </a:extLst>
            </p:cNvPr>
            <p:cNvSpPr/>
            <p:nvPr/>
          </p:nvSpPr>
          <p:spPr>
            <a:xfrm>
              <a:off x="2236965" y="3423161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CE8AA6-95A2-4EBC-A62A-81D46AD4150D}"/>
                </a:ext>
              </a:extLst>
            </p:cNvPr>
            <p:cNvSpPr/>
            <p:nvPr/>
          </p:nvSpPr>
          <p:spPr>
            <a:xfrm>
              <a:off x="2236965" y="364516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C0119F6-FCFF-4E55-9972-3003D5256B78}"/>
                </a:ext>
              </a:extLst>
            </p:cNvPr>
            <p:cNvSpPr/>
            <p:nvPr/>
          </p:nvSpPr>
          <p:spPr>
            <a:xfrm>
              <a:off x="2236965" y="3883511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9FC99DF-D9E3-4611-97AB-39029F525F04}"/>
                </a:ext>
              </a:extLst>
            </p:cNvPr>
            <p:cNvSpPr/>
            <p:nvPr/>
          </p:nvSpPr>
          <p:spPr>
            <a:xfrm>
              <a:off x="2236965" y="410551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13F4FB8-ACF4-4431-873F-48DD330C8C20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2554801" y="3712668"/>
            <a:ext cx="598548" cy="4165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4B97513-DBC8-4FF5-82A9-B0E804DFB646}"/>
              </a:ext>
            </a:extLst>
          </p:cNvPr>
          <p:cNvCxnSpPr>
            <a:cxnSpLocks/>
          </p:cNvCxnSpPr>
          <p:nvPr/>
        </p:nvCxnSpPr>
        <p:spPr>
          <a:xfrm flipV="1">
            <a:off x="2572676" y="3446903"/>
            <a:ext cx="701680" cy="582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E86E121-6CCD-4171-8884-C55BC1D5180B}"/>
              </a:ext>
            </a:extLst>
          </p:cNvPr>
          <p:cNvCxnSpPr>
            <a:cxnSpLocks/>
            <a:stCxn id="75" idx="3"/>
            <a:endCxn id="77" idx="7"/>
          </p:cNvCxnSpPr>
          <p:nvPr/>
        </p:nvCxnSpPr>
        <p:spPr>
          <a:xfrm flipV="1">
            <a:off x="2562799" y="3668910"/>
            <a:ext cx="701680" cy="582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5A36D8C-AFE3-43A0-A322-548B9F683212}"/>
              </a:ext>
            </a:extLst>
          </p:cNvPr>
          <p:cNvCxnSpPr>
            <a:cxnSpLocks/>
          </p:cNvCxnSpPr>
          <p:nvPr/>
        </p:nvCxnSpPr>
        <p:spPr>
          <a:xfrm>
            <a:off x="2531663" y="3475056"/>
            <a:ext cx="725081" cy="5158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1859684-4586-494D-BF08-C6321F5D298C}"/>
              </a:ext>
            </a:extLst>
          </p:cNvPr>
          <p:cNvSpPr/>
          <p:nvPr/>
        </p:nvSpPr>
        <p:spPr>
          <a:xfrm>
            <a:off x="2618364" y="3351123"/>
            <a:ext cx="566738" cy="969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1" name="Google Shape;1534;g60be7dcf1c_0_434">
            <a:extLst>
              <a:ext uri="{FF2B5EF4-FFF2-40B4-BE49-F238E27FC236}">
                <a16:creationId xmlns:a16="http://schemas.microsoft.com/office/drawing/2014/main" id="{C212DF36-C2CA-49B5-8D92-0B0010C798E4}"/>
              </a:ext>
            </a:extLst>
          </p:cNvPr>
          <p:cNvSpPr txBox="1"/>
          <p:nvPr/>
        </p:nvSpPr>
        <p:spPr>
          <a:xfrm>
            <a:off x="2702592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M2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41998EE-6D79-44E3-8B8A-D8EF9DBD4EB5}"/>
              </a:ext>
            </a:extLst>
          </p:cNvPr>
          <p:cNvSpPr/>
          <p:nvPr/>
        </p:nvSpPr>
        <p:spPr>
          <a:xfrm>
            <a:off x="2539783" y="3421671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82C9877-486A-4E92-8CAE-10F20A23882D}"/>
              </a:ext>
            </a:extLst>
          </p:cNvPr>
          <p:cNvSpPr/>
          <p:nvPr/>
        </p:nvSpPr>
        <p:spPr>
          <a:xfrm>
            <a:off x="2539783" y="3643678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1F489E-9696-4B99-8C54-51F6EE1CCBCD}"/>
              </a:ext>
            </a:extLst>
          </p:cNvPr>
          <p:cNvSpPr/>
          <p:nvPr/>
        </p:nvSpPr>
        <p:spPr>
          <a:xfrm>
            <a:off x="2539783" y="3882021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8B2DDC0-36BD-4A76-BC95-68772E9301E1}"/>
              </a:ext>
            </a:extLst>
          </p:cNvPr>
          <p:cNvSpPr/>
          <p:nvPr/>
        </p:nvSpPr>
        <p:spPr>
          <a:xfrm>
            <a:off x="2539783" y="4104028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D87D485-8853-42D9-AD3D-53315EA53F06}"/>
              </a:ext>
            </a:extLst>
          </p:cNvPr>
          <p:cNvSpPr/>
          <p:nvPr/>
        </p:nvSpPr>
        <p:spPr>
          <a:xfrm>
            <a:off x="3130333" y="3421671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6BDFA11-41D1-48C4-8D89-123B11F9CBA5}"/>
              </a:ext>
            </a:extLst>
          </p:cNvPr>
          <p:cNvSpPr/>
          <p:nvPr/>
        </p:nvSpPr>
        <p:spPr>
          <a:xfrm>
            <a:off x="3130333" y="3643678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FC392F4-DD80-4FCD-8E64-C1EBADD4FCFF}"/>
              </a:ext>
            </a:extLst>
          </p:cNvPr>
          <p:cNvSpPr/>
          <p:nvPr/>
        </p:nvSpPr>
        <p:spPr>
          <a:xfrm>
            <a:off x="3130333" y="3882021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325E501-3F91-4394-8734-8F98163D1568}"/>
              </a:ext>
            </a:extLst>
          </p:cNvPr>
          <p:cNvSpPr/>
          <p:nvPr/>
        </p:nvSpPr>
        <p:spPr>
          <a:xfrm>
            <a:off x="3130333" y="4104028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5" name="Google Shape;1534;g60be7dcf1c_0_434">
            <a:extLst>
              <a:ext uri="{FF2B5EF4-FFF2-40B4-BE49-F238E27FC236}">
                <a16:creationId xmlns:a16="http://schemas.microsoft.com/office/drawing/2014/main" id="{4B5C5126-A00D-48F4-8BA4-5851A2150C40}"/>
              </a:ext>
            </a:extLst>
          </p:cNvPr>
          <p:cNvSpPr txBox="1"/>
          <p:nvPr/>
        </p:nvSpPr>
        <p:spPr>
          <a:xfrm>
            <a:off x="3577699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M3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08BCDD-E722-6D46-9A78-7285AB2D252A}"/>
              </a:ext>
            </a:extLst>
          </p:cNvPr>
          <p:cNvGrpSpPr/>
          <p:nvPr/>
        </p:nvGrpSpPr>
        <p:grpSpPr>
          <a:xfrm>
            <a:off x="3402264" y="3352613"/>
            <a:ext cx="760338" cy="969811"/>
            <a:chOff x="3402264" y="3352613"/>
            <a:chExt cx="760338" cy="969811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12A6FD4-B305-44C5-8E4F-42312A9E27F0}"/>
                </a:ext>
              </a:extLst>
            </p:cNvPr>
            <p:cNvCxnSpPr>
              <a:cxnSpLocks/>
              <a:endCxn id="93" idx="5"/>
            </p:cNvCxnSpPr>
            <p:nvPr/>
          </p:nvCxnSpPr>
          <p:spPr>
            <a:xfrm>
              <a:off x="3456413" y="3491270"/>
              <a:ext cx="683173" cy="7613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3B12FA4-5D1A-461F-A957-EF225EE02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890" y="3470720"/>
              <a:ext cx="724696" cy="282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B96D5B5-DE65-4252-8D24-F3222D89D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1346" y="3724460"/>
              <a:ext cx="724696" cy="282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8294538-30D3-4C1B-AF64-26438D137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2264" y="3929950"/>
              <a:ext cx="724696" cy="282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C2BB14B-9C9A-43BD-915C-7BDFE39493BB}"/>
                </a:ext>
              </a:extLst>
            </p:cNvPr>
            <p:cNvSpPr/>
            <p:nvPr/>
          </p:nvSpPr>
          <p:spPr>
            <a:xfrm>
              <a:off x="3493471" y="3352613"/>
              <a:ext cx="566738" cy="969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D8F66-4D17-4144-8AB0-99F1F48C9EED}"/>
                </a:ext>
              </a:extLst>
            </p:cNvPr>
            <p:cNvSpPr/>
            <p:nvPr/>
          </p:nvSpPr>
          <p:spPr>
            <a:xfrm>
              <a:off x="3414890" y="3423161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C12AC63-DAFF-4A08-AEE9-D41247C14CE5}"/>
                </a:ext>
              </a:extLst>
            </p:cNvPr>
            <p:cNvSpPr/>
            <p:nvPr/>
          </p:nvSpPr>
          <p:spPr>
            <a:xfrm>
              <a:off x="3414890" y="364516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DF2A3ED-69CC-4BB4-97F8-0898DAB8AF6F}"/>
                </a:ext>
              </a:extLst>
            </p:cNvPr>
            <p:cNvSpPr/>
            <p:nvPr/>
          </p:nvSpPr>
          <p:spPr>
            <a:xfrm>
              <a:off x="3414890" y="3883511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28226A0-1357-4A66-B80B-45BAF6143AC4}"/>
                </a:ext>
              </a:extLst>
            </p:cNvPr>
            <p:cNvSpPr/>
            <p:nvPr/>
          </p:nvSpPr>
          <p:spPr>
            <a:xfrm>
              <a:off x="3414890" y="410551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5D57602-C3D5-43FA-A559-222572883968}"/>
                </a:ext>
              </a:extLst>
            </p:cNvPr>
            <p:cNvSpPr/>
            <p:nvPr/>
          </p:nvSpPr>
          <p:spPr>
            <a:xfrm>
              <a:off x="4005440" y="3423161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BE1A2C6-66FA-4351-9B16-15FDCC116B56}"/>
                </a:ext>
              </a:extLst>
            </p:cNvPr>
            <p:cNvSpPr/>
            <p:nvPr/>
          </p:nvSpPr>
          <p:spPr>
            <a:xfrm>
              <a:off x="4005440" y="364516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AD75D6-652F-4826-BE34-B155DD97392B}"/>
                </a:ext>
              </a:extLst>
            </p:cNvPr>
            <p:cNvSpPr/>
            <p:nvPr/>
          </p:nvSpPr>
          <p:spPr>
            <a:xfrm>
              <a:off x="4005440" y="3883511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8935F8A-0250-4EC6-87E3-FA361842422E}"/>
                </a:ext>
              </a:extLst>
            </p:cNvPr>
            <p:cNvSpPr/>
            <p:nvPr/>
          </p:nvSpPr>
          <p:spPr>
            <a:xfrm>
              <a:off x="4005440" y="410551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178" name="Google Shape;1534;g60be7dcf1c_0_434">
            <a:extLst>
              <a:ext uri="{FF2B5EF4-FFF2-40B4-BE49-F238E27FC236}">
                <a16:creationId xmlns:a16="http://schemas.microsoft.com/office/drawing/2014/main" id="{E4316B92-BE82-4E36-B0EE-C99F5083ECC6}"/>
              </a:ext>
            </a:extLst>
          </p:cNvPr>
          <p:cNvSpPr txBox="1"/>
          <p:nvPr/>
        </p:nvSpPr>
        <p:spPr>
          <a:xfrm>
            <a:off x="4450921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M1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724041-DD0C-0747-9335-AA0AED6584F0}"/>
              </a:ext>
            </a:extLst>
          </p:cNvPr>
          <p:cNvGrpSpPr/>
          <p:nvPr/>
        </p:nvGrpSpPr>
        <p:grpSpPr>
          <a:xfrm>
            <a:off x="4288112" y="3352613"/>
            <a:ext cx="747712" cy="969811"/>
            <a:chOff x="4288112" y="3341714"/>
            <a:chExt cx="747712" cy="96981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1AEC13C-00EB-4352-B53A-0976649A4395}"/>
                </a:ext>
              </a:extLst>
            </p:cNvPr>
            <p:cNvCxnSpPr>
              <a:cxnSpLocks/>
              <a:endCxn id="184" idx="2"/>
            </p:cNvCxnSpPr>
            <p:nvPr/>
          </p:nvCxnSpPr>
          <p:spPr>
            <a:xfrm>
              <a:off x="4338513" y="3472149"/>
              <a:ext cx="540149" cy="24826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B595633-BBCC-4185-AAD6-8A9221C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4379987" y="3710913"/>
              <a:ext cx="540149" cy="2482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46A6B2A-5C55-4112-98C2-5655638298ED}"/>
                </a:ext>
              </a:extLst>
            </p:cNvPr>
            <p:cNvCxnSpPr>
              <a:cxnSpLocks/>
            </p:cNvCxnSpPr>
            <p:nvPr/>
          </p:nvCxnSpPr>
          <p:spPr>
            <a:xfrm>
              <a:off x="4391894" y="3954804"/>
              <a:ext cx="540149" cy="2482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733C27E-5B2E-47D8-B42E-42496B5E86B9}"/>
                </a:ext>
              </a:extLst>
            </p:cNvPr>
            <p:cNvCxnSpPr>
              <a:cxnSpLocks/>
              <a:stCxn id="182" idx="3"/>
              <a:endCxn id="183" idx="7"/>
            </p:cNvCxnSpPr>
            <p:nvPr/>
          </p:nvCxnSpPr>
          <p:spPr>
            <a:xfrm flipV="1">
              <a:off x="4311128" y="3437494"/>
              <a:ext cx="701680" cy="804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8D6373B-C686-4272-B7B2-23C799CC5649}"/>
                </a:ext>
              </a:extLst>
            </p:cNvPr>
            <p:cNvSpPr/>
            <p:nvPr/>
          </p:nvSpPr>
          <p:spPr>
            <a:xfrm>
              <a:off x="4366693" y="3341714"/>
              <a:ext cx="566738" cy="969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55795B1-1664-4BAE-93C6-92040E2D73EC}"/>
                </a:ext>
              </a:extLst>
            </p:cNvPr>
            <p:cNvSpPr/>
            <p:nvPr/>
          </p:nvSpPr>
          <p:spPr>
            <a:xfrm>
              <a:off x="4288112" y="341226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93307B7-0CE4-4702-9F9D-B51B3855FCD3}"/>
                </a:ext>
              </a:extLst>
            </p:cNvPr>
            <p:cNvSpPr/>
            <p:nvPr/>
          </p:nvSpPr>
          <p:spPr>
            <a:xfrm>
              <a:off x="4288112" y="363426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D577D97-1F09-4B0E-9961-8321F5D840A0}"/>
                </a:ext>
              </a:extLst>
            </p:cNvPr>
            <p:cNvSpPr/>
            <p:nvPr/>
          </p:nvSpPr>
          <p:spPr>
            <a:xfrm>
              <a:off x="4288112" y="387261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65FB3BC-8B1C-4452-BAC8-1EB423A57A5B}"/>
                </a:ext>
              </a:extLst>
            </p:cNvPr>
            <p:cNvSpPr/>
            <p:nvPr/>
          </p:nvSpPr>
          <p:spPr>
            <a:xfrm>
              <a:off x="4288112" y="409461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3EB79E3-02ED-4FCB-9E53-74FE3716F5EE}"/>
                </a:ext>
              </a:extLst>
            </p:cNvPr>
            <p:cNvSpPr/>
            <p:nvPr/>
          </p:nvSpPr>
          <p:spPr>
            <a:xfrm>
              <a:off x="4878662" y="341226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C63553B-7C6E-4890-A851-47F74946D126}"/>
                </a:ext>
              </a:extLst>
            </p:cNvPr>
            <p:cNvSpPr/>
            <p:nvPr/>
          </p:nvSpPr>
          <p:spPr>
            <a:xfrm>
              <a:off x="4878662" y="363426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CFEF934-6DFA-4DA7-8EBF-4ADEDC9DC9EA}"/>
                </a:ext>
              </a:extLst>
            </p:cNvPr>
            <p:cNvSpPr/>
            <p:nvPr/>
          </p:nvSpPr>
          <p:spPr>
            <a:xfrm>
              <a:off x="4878662" y="387261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787EB94-4481-43A0-9E68-7C870D3F8C93}"/>
                </a:ext>
              </a:extLst>
            </p:cNvPr>
            <p:cNvSpPr/>
            <p:nvPr/>
          </p:nvSpPr>
          <p:spPr>
            <a:xfrm>
              <a:off x="4878662" y="409461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188" name="Google Shape;1534;g60be7dcf1c_0_434">
            <a:extLst>
              <a:ext uri="{FF2B5EF4-FFF2-40B4-BE49-F238E27FC236}">
                <a16:creationId xmlns:a16="http://schemas.microsoft.com/office/drawing/2014/main" id="{712E668B-568C-4DDD-B894-A2548232458E}"/>
              </a:ext>
            </a:extLst>
          </p:cNvPr>
          <p:cNvSpPr txBox="1"/>
          <p:nvPr/>
        </p:nvSpPr>
        <p:spPr>
          <a:xfrm>
            <a:off x="5344289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M2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443954-40F4-F149-A6A8-423D4FA6FC4B}"/>
              </a:ext>
            </a:extLst>
          </p:cNvPr>
          <p:cNvGrpSpPr/>
          <p:nvPr/>
        </p:nvGrpSpPr>
        <p:grpSpPr>
          <a:xfrm>
            <a:off x="5173360" y="3352613"/>
            <a:ext cx="755832" cy="969811"/>
            <a:chOff x="5173360" y="3349368"/>
            <a:chExt cx="755832" cy="969811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311BFF0-3CF3-4F99-B489-3F43F18A7D2E}"/>
                </a:ext>
              </a:extLst>
            </p:cNvPr>
            <p:cNvCxnSpPr>
              <a:cxnSpLocks/>
              <a:endCxn id="196" idx="1"/>
            </p:cNvCxnSpPr>
            <p:nvPr/>
          </p:nvCxnSpPr>
          <p:spPr>
            <a:xfrm>
              <a:off x="5196498" y="3710913"/>
              <a:ext cx="598548" cy="4165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30D6A55-05B7-4994-A6D3-C39FF3595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373" y="3445148"/>
              <a:ext cx="701680" cy="5821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BF38FC5-85A3-4691-B117-97CBF88A9219}"/>
                </a:ext>
              </a:extLst>
            </p:cNvPr>
            <p:cNvCxnSpPr>
              <a:cxnSpLocks/>
              <a:stCxn id="192" idx="3"/>
              <a:endCxn id="194" idx="7"/>
            </p:cNvCxnSpPr>
            <p:nvPr/>
          </p:nvCxnSpPr>
          <p:spPr>
            <a:xfrm flipV="1">
              <a:off x="5204496" y="3667155"/>
              <a:ext cx="701680" cy="5821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4C55D64-50A0-4F45-9B15-A4DB5E19974F}"/>
                </a:ext>
              </a:extLst>
            </p:cNvPr>
            <p:cNvCxnSpPr>
              <a:cxnSpLocks/>
            </p:cNvCxnSpPr>
            <p:nvPr/>
          </p:nvCxnSpPr>
          <p:spPr>
            <a:xfrm>
              <a:off x="5173360" y="3473301"/>
              <a:ext cx="725081" cy="5158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F0E0AE7-2314-437D-825C-82413A989D77}"/>
                </a:ext>
              </a:extLst>
            </p:cNvPr>
            <p:cNvSpPr/>
            <p:nvPr/>
          </p:nvSpPr>
          <p:spPr>
            <a:xfrm>
              <a:off x="5260061" y="3349368"/>
              <a:ext cx="566738" cy="969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F0AED88-AA61-4296-856C-46C27184C524}"/>
                </a:ext>
              </a:extLst>
            </p:cNvPr>
            <p:cNvSpPr/>
            <p:nvPr/>
          </p:nvSpPr>
          <p:spPr>
            <a:xfrm>
              <a:off x="5181480" y="3419916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5A02715-0FB9-4322-B077-A49950546B67}"/>
                </a:ext>
              </a:extLst>
            </p:cNvPr>
            <p:cNvSpPr/>
            <p:nvPr/>
          </p:nvSpPr>
          <p:spPr>
            <a:xfrm>
              <a:off x="5181480" y="3641923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FF51050D-82FD-4A2F-A3FA-558EDF64CA4D}"/>
                </a:ext>
              </a:extLst>
            </p:cNvPr>
            <p:cNvSpPr/>
            <p:nvPr/>
          </p:nvSpPr>
          <p:spPr>
            <a:xfrm>
              <a:off x="5181480" y="3880266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14190B8-1C94-4500-B749-D5BEAA449F71}"/>
                </a:ext>
              </a:extLst>
            </p:cNvPr>
            <p:cNvSpPr/>
            <p:nvPr/>
          </p:nvSpPr>
          <p:spPr>
            <a:xfrm>
              <a:off x="5181480" y="4102273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F24FE22-55C9-4016-A916-4804917A4072}"/>
                </a:ext>
              </a:extLst>
            </p:cNvPr>
            <p:cNvSpPr/>
            <p:nvPr/>
          </p:nvSpPr>
          <p:spPr>
            <a:xfrm>
              <a:off x="5772030" y="3419916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C00B771C-B257-4015-8E8B-F8AA75C49856}"/>
                </a:ext>
              </a:extLst>
            </p:cNvPr>
            <p:cNvSpPr/>
            <p:nvPr/>
          </p:nvSpPr>
          <p:spPr>
            <a:xfrm>
              <a:off x="5772030" y="3641923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2F713799-9CB4-426E-82A8-F50AFB61D1F3}"/>
                </a:ext>
              </a:extLst>
            </p:cNvPr>
            <p:cNvSpPr/>
            <p:nvPr/>
          </p:nvSpPr>
          <p:spPr>
            <a:xfrm>
              <a:off x="5772030" y="3880266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A4607B5-FCC3-4A3C-80A0-02551B0013B0}"/>
                </a:ext>
              </a:extLst>
            </p:cNvPr>
            <p:cNvSpPr/>
            <p:nvPr/>
          </p:nvSpPr>
          <p:spPr>
            <a:xfrm>
              <a:off x="5772030" y="4102273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198" name="Google Shape;1534;g60be7dcf1c_0_434">
            <a:extLst>
              <a:ext uri="{FF2B5EF4-FFF2-40B4-BE49-F238E27FC236}">
                <a16:creationId xmlns:a16="http://schemas.microsoft.com/office/drawing/2014/main" id="{81C6C97D-41D7-44C7-A364-BAD74404AEB3}"/>
              </a:ext>
            </a:extLst>
          </p:cNvPr>
          <p:cNvSpPr txBox="1"/>
          <p:nvPr/>
        </p:nvSpPr>
        <p:spPr>
          <a:xfrm>
            <a:off x="6219396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M3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843FC8-9BB5-4E40-B514-59A292D1FADB}"/>
              </a:ext>
            </a:extLst>
          </p:cNvPr>
          <p:cNvGrpSpPr/>
          <p:nvPr/>
        </p:nvGrpSpPr>
        <p:grpSpPr>
          <a:xfrm>
            <a:off x="6043961" y="3352613"/>
            <a:ext cx="760338" cy="969811"/>
            <a:chOff x="6043961" y="3341714"/>
            <a:chExt cx="760338" cy="96981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26A23FA-FF0F-432A-B4BD-E001628EA722}"/>
                </a:ext>
              </a:extLst>
            </p:cNvPr>
            <p:cNvCxnSpPr>
              <a:cxnSpLocks/>
              <a:endCxn id="206" idx="5"/>
            </p:cNvCxnSpPr>
            <p:nvPr/>
          </p:nvCxnSpPr>
          <p:spPr>
            <a:xfrm>
              <a:off x="6098110" y="3480371"/>
              <a:ext cx="683173" cy="7613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4F56FC8-5DEE-46FF-A4D6-4A0655CD1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6587" y="3459821"/>
              <a:ext cx="724696" cy="282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193EA31-F81B-4BEC-9FA3-0B0369DB51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3043" y="3713561"/>
              <a:ext cx="724696" cy="282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ED58A10-9CFF-4353-ADB5-759FE88183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3961" y="3919051"/>
              <a:ext cx="724696" cy="282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C182181-223D-490E-BB94-CF32FA055182}"/>
                </a:ext>
              </a:extLst>
            </p:cNvPr>
            <p:cNvSpPr/>
            <p:nvPr/>
          </p:nvSpPr>
          <p:spPr>
            <a:xfrm>
              <a:off x="6135168" y="3341714"/>
              <a:ext cx="566738" cy="969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A2D3AD93-839F-4D6A-BD24-39C28E7B9D95}"/>
                </a:ext>
              </a:extLst>
            </p:cNvPr>
            <p:cNvSpPr/>
            <p:nvPr/>
          </p:nvSpPr>
          <p:spPr>
            <a:xfrm>
              <a:off x="6056587" y="341226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05CE57C-2F5C-466D-91B0-AB1B5B8EB411}"/>
                </a:ext>
              </a:extLst>
            </p:cNvPr>
            <p:cNvSpPr/>
            <p:nvPr/>
          </p:nvSpPr>
          <p:spPr>
            <a:xfrm>
              <a:off x="6056587" y="363426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E12B56E-90C7-49FA-A34B-B05A90787EA9}"/>
                </a:ext>
              </a:extLst>
            </p:cNvPr>
            <p:cNvSpPr/>
            <p:nvPr/>
          </p:nvSpPr>
          <p:spPr>
            <a:xfrm>
              <a:off x="6056587" y="387261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5F3EA82-B5AD-4829-8D44-4E912981F3B6}"/>
                </a:ext>
              </a:extLst>
            </p:cNvPr>
            <p:cNvSpPr/>
            <p:nvPr/>
          </p:nvSpPr>
          <p:spPr>
            <a:xfrm>
              <a:off x="6056587" y="409461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0BEF999A-4CEA-4427-A245-748426532718}"/>
                </a:ext>
              </a:extLst>
            </p:cNvPr>
            <p:cNvSpPr/>
            <p:nvPr/>
          </p:nvSpPr>
          <p:spPr>
            <a:xfrm>
              <a:off x="6647137" y="341226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423C5E2-2B5F-4288-A48C-4A1EC092B58B}"/>
                </a:ext>
              </a:extLst>
            </p:cNvPr>
            <p:cNvSpPr/>
            <p:nvPr/>
          </p:nvSpPr>
          <p:spPr>
            <a:xfrm>
              <a:off x="6647137" y="363426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C249E4A-CF0B-4EF6-B8F4-ACC4C90DFEBD}"/>
                </a:ext>
              </a:extLst>
            </p:cNvPr>
            <p:cNvSpPr/>
            <p:nvPr/>
          </p:nvSpPr>
          <p:spPr>
            <a:xfrm>
              <a:off x="6647137" y="387261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8B4DB58-3BCC-41DF-A441-0858757B0210}"/>
                </a:ext>
              </a:extLst>
            </p:cNvPr>
            <p:cNvSpPr/>
            <p:nvPr/>
          </p:nvSpPr>
          <p:spPr>
            <a:xfrm>
              <a:off x="6647137" y="409461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395" name="Google Shape;1534;g60be7dcf1c_0_434">
            <a:extLst>
              <a:ext uri="{FF2B5EF4-FFF2-40B4-BE49-F238E27FC236}">
                <a16:creationId xmlns:a16="http://schemas.microsoft.com/office/drawing/2014/main" id="{0BF3526D-3628-43C0-BBB1-C7A80DFEA8A9}"/>
              </a:ext>
            </a:extLst>
          </p:cNvPr>
          <p:cNvSpPr txBox="1"/>
          <p:nvPr/>
        </p:nvSpPr>
        <p:spPr>
          <a:xfrm>
            <a:off x="805496" y="3575571"/>
            <a:ext cx="937192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Si:</a:t>
            </a:r>
            <a:endParaRPr lang="en-US" sz="2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5" name="Google Shape;1631;g60be7dcf1c_0_529">
            <a:extLst>
              <a:ext uri="{FF2B5EF4-FFF2-40B4-BE49-F238E27FC236}">
                <a16:creationId xmlns:a16="http://schemas.microsoft.com/office/drawing/2014/main" id="{7EC8D8B5-4AAB-4337-8B7C-2C737779D640}"/>
              </a:ext>
            </a:extLst>
          </p:cNvPr>
          <p:cNvSpPr txBox="1"/>
          <p:nvPr/>
        </p:nvSpPr>
        <p:spPr>
          <a:xfrm>
            <a:off x="0" y="540000"/>
            <a:ext cx="8211000" cy="81554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46" name="Google Shape;1632;g60be7dcf1c_0_529">
            <a:extLst>
              <a:ext uri="{FF2B5EF4-FFF2-40B4-BE49-F238E27FC236}">
                <a16:creationId xmlns:a16="http://schemas.microsoft.com/office/drawing/2014/main" id="{E06EEF9E-D744-44B7-AD41-D6D1F95278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Details: Switch Types</a:t>
            </a:r>
            <a:b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Periodic Switch (aka Rotor Switch)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3BB66E-21F2-4B2A-87EB-28CE5EC994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42</a:t>
            </a:fld>
            <a:endParaRPr lang="de-DE"/>
          </a:p>
        </p:txBody>
      </p:sp>
      <p:sp>
        <p:nvSpPr>
          <p:cNvPr id="98" name="Google Shape;1811;g60be7dcf1c_0_698">
            <a:extLst>
              <a:ext uri="{FF2B5EF4-FFF2-40B4-BE49-F238E27FC236}">
                <a16:creationId xmlns:a16="http://schemas.microsoft.com/office/drawing/2014/main" id="{3CE46A6A-AB31-4B1D-8F7E-E8695541DDAB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18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24091988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534;g60be7dcf1c_0_434">
            <a:extLst>
              <a:ext uri="{FF2B5EF4-FFF2-40B4-BE49-F238E27FC236}">
                <a16:creationId xmlns:a16="http://schemas.microsoft.com/office/drawing/2014/main" id="{F6EB3AF2-B20D-48DD-899E-4874EBF98828}"/>
              </a:ext>
            </a:extLst>
          </p:cNvPr>
          <p:cNvSpPr txBox="1"/>
          <p:nvPr/>
        </p:nvSpPr>
        <p:spPr>
          <a:xfrm>
            <a:off x="1170293" y="2389931"/>
            <a:ext cx="6281669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Demand-aware switch: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optimized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matchings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1534;g60be7dcf1c_0_434">
            <a:extLst>
              <a:ext uri="{FF2B5EF4-FFF2-40B4-BE49-F238E27FC236}">
                <a16:creationId xmlns:a16="http://schemas.microsoft.com/office/drawing/2014/main" id="{0BF3526D-3628-43C0-BBB1-C7A80DFEA8A9}"/>
              </a:ext>
            </a:extLst>
          </p:cNvPr>
          <p:cNvSpPr txBox="1"/>
          <p:nvPr/>
        </p:nvSpPr>
        <p:spPr>
          <a:xfrm>
            <a:off x="805496" y="3575571"/>
            <a:ext cx="937192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Si:</a:t>
            </a:r>
            <a:endParaRPr lang="en-US" sz="2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5" name="Google Shape;1631;g60be7dcf1c_0_529">
            <a:extLst>
              <a:ext uri="{FF2B5EF4-FFF2-40B4-BE49-F238E27FC236}">
                <a16:creationId xmlns:a16="http://schemas.microsoft.com/office/drawing/2014/main" id="{7EC8D8B5-4AAB-4337-8B7C-2C737779D640}"/>
              </a:ext>
            </a:extLst>
          </p:cNvPr>
          <p:cNvSpPr txBox="1"/>
          <p:nvPr/>
        </p:nvSpPr>
        <p:spPr>
          <a:xfrm>
            <a:off x="0" y="540000"/>
            <a:ext cx="8211000" cy="81554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46" name="Google Shape;1632;g60be7dcf1c_0_529">
            <a:extLst>
              <a:ext uri="{FF2B5EF4-FFF2-40B4-BE49-F238E27FC236}">
                <a16:creationId xmlns:a16="http://schemas.microsoft.com/office/drawing/2014/main" id="{E06EEF9E-D744-44B7-AD41-D6D1F95278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Details: Switch Types</a:t>
            </a:r>
            <a:b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Demand-Aware Switch</a:t>
            </a:r>
          </a:p>
        </p:txBody>
      </p: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17CD9F92-D2FC-430E-9C69-DF163163B2DE}"/>
              </a:ext>
            </a:extLst>
          </p:cNvPr>
          <p:cNvCxnSpPr/>
          <p:nvPr/>
        </p:nvCxnSpPr>
        <p:spPr>
          <a:xfrm>
            <a:off x="1520205" y="4413196"/>
            <a:ext cx="5286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2" name="Google Shape;1534;g60be7dcf1c_0_434">
            <a:extLst>
              <a:ext uri="{FF2B5EF4-FFF2-40B4-BE49-F238E27FC236}">
                <a16:creationId xmlns:a16="http://schemas.microsoft.com/office/drawing/2014/main" id="{EF817070-6CE5-41CA-B096-6FAB12801684}"/>
              </a:ext>
            </a:extLst>
          </p:cNvPr>
          <p:cNvSpPr txBox="1"/>
          <p:nvPr/>
        </p:nvSpPr>
        <p:spPr>
          <a:xfrm>
            <a:off x="6952721" y="4185908"/>
            <a:ext cx="749210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1534;g60be7dcf1c_0_434">
            <a:extLst>
              <a:ext uri="{FF2B5EF4-FFF2-40B4-BE49-F238E27FC236}">
                <a16:creationId xmlns:a16="http://schemas.microsoft.com/office/drawing/2014/main" id="{01121B14-B5E8-47C4-8D96-B728AF69E096}"/>
              </a:ext>
            </a:extLst>
          </p:cNvPr>
          <p:cNvSpPr txBox="1"/>
          <p:nvPr/>
        </p:nvSpPr>
        <p:spPr>
          <a:xfrm>
            <a:off x="1809224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M1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3B2096-0646-724A-A3DD-F9C8C1005760}"/>
              </a:ext>
            </a:extLst>
          </p:cNvPr>
          <p:cNvGrpSpPr/>
          <p:nvPr/>
        </p:nvGrpSpPr>
        <p:grpSpPr>
          <a:xfrm>
            <a:off x="1646415" y="3357152"/>
            <a:ext cx="747712" cy="969811"/>
            <a:chOff x="1646415" y="3344959"/>
            <a:chExt cx="747712" cy="969811"/>
          </a:xfrm>
        </p:grpSpPr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8F76B73-012B-4FF8-B095-5E6291D88774}"/>
                </a:ext>
              </a:extLst>
            </p:cNvPr>
            <p:cNvCxnSpPr>
              <a:cxnSpLocks/>
              <a:endCxn id="410" idx="2"/>
            </p:cNvCxnSpPr>
            <p:nvPr/>
          </p:nvCxnSpPr>
          <p:spPr>
            <a:xfrm>
              <a:off x="1696816" y="3475394"/>
              <a:ext cx="540149" cy="24826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D203C3E5-7F8D-4695-84F5-E76D98B2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738290" y="3714158"/>
              <a:ext cx="540149" cy="2482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D7560864-FE40-40AB-9D2C-AE6D08C5A8F7}"/>
                </a:ext>
              </a:extLst>
            </p:cNvPr>
            <p:cNvCxnSpPr>
              <a:cxnSpLocks/>
            </p:cNvCxnSpPr>
            <p:nvPr/>
          </p:nvCxnSpPr>
          <p:spPr>
            <a:xfrm>
              <a:off x="1750197" y="3958049"/>
              <a:ext cx="540149" cy="2482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6C3D1F4-22EE-4E21-935E-827BDF7BFBC6}"/>
                </a:ext>
              </a:extLst>
            </p:cNvPr>
            <p:cNvCxnSpPr>
              <a:cxnSpLocks/>
              <a:stCxn id="408" idx="3"/>
              <a:endCxn id="409" idx="7"/>
            </p:cNvCxnSpPr>
            <p:nvPr/>
          </p:nvCxnSpPr>
          <p:spPr>
            <a:xfrm flipV="1">
              <a:off x="1669431" y="3440739"/>
              <a:ext cx="701680" cy="804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84412417-54B8-4650-90CE-032FFF29DC40}"/>
                </a:ext>
              </a:extLst>
            </p:cNvPr>
            <p:cNvSpPr/>
            <p:nvPr/>
          </p:nvSpPr>
          <p:spPr>
            <a:xfrm>
              <a:off x="1724996" y="3344959"/>
              <a:ext cx="566738" cy="969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E1B65F21-D4FF-429C-8684-CD6FA073EA12}"/>
                </a:ext>
              </a:extLst>
            </p:cNvPr>
            <p:cNvSpPr/>
            <p:nvPr/>
          </p:nvSpPr>
          <p:spPr>
            <a:xfrm>
              <a:off x="1646415" y="341550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889CF807-8D6D-4A19-9652-D43AD5F2E785}"/>
                </a:ext>
              </a:extLst>
            </p:cNvPr>
            <p:cNvSpPr/>
            <p:nvPr/>
          </p:nvSpPr>
          <p:spPr>
            <a:xfrm>
              <a:off x="1646415" y="3637514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62B98186-273C-443F-8A27-0809818C9D28}"/>
                </a:ext>
              </a:extLst>
            </p:cNvPr>
            <p:cNvSpPr/>
            <p:nvPr/>
          </p:nvSpPr>
          <p:spPr>
            <a:xfrm>
              <a:off x="1646415" y="387585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0E4B445A-E788-4113-ACB5-B365CAD3B368}"/>
                </a:ext>
              </a:extLst>
            </p:cNvPr>
            <p:cNvSpPr/>
            <p:nvPr/>
          </p:nvSpPr>
          <p:spPr>
            <a:xfrm>
              <a:off x="1646415" y="4097864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2EDE27BF-767B-4297-A7D6-E0DC869FFB0E}"/>
                </a:ext>
              </a:extLst>
            </p:cNvPr>
            <p:cNvSpPr/>
            <p:nvPr/>
          </p:nvSpPr>
          <p:spPr>
            <a:xfrm>
              <a:off x="2236965" y="341550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6AEF78A-D056-461B-8903-9ADD4FAA8288}"/>
                </a:ext>
              </a:extLst>
            </p:cNvPr>
            <p:cNvSpPr/>
            <p:nvPr/>
          </p:nvSpPr>
          <p:spPr>
            <a:xfrm>
              <a:off x="2236965" y="3637514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0021F67A-D262-4532-BAF0-10725C7C3C81}"/>
                </a:ext>
              </a:extLst>
            </p:cNvPr>
            <p:cNvSpPr/>
            <p:nvPr/>
          </p:nvSpPr>
          <p:spPr>
            <a:xfrm>
              <a:off x="2236965" y="387585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62CF9647-16A2-4473-8795-199F764B4235}"/>
                </a:ext>
              </a:extLst>
            </p:cNvPr>
            <p:cNvSpPr/>
            <p:nvPr/>
          </p:nvSpPr>
          <p:spPr>
            <a:xfrm>
              <a:off x="2236965" y="4097864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414" name="Google Shape;1534;g60be7dcf1c_0_434">
            <a:extLst>
              <a:ext uri="{FF2B5EF4-FFF2-40B4-BE49-F238E27FC236}">
                <a16:creationId xmlns:a16="http://schemas.microsoft.com/office/drawing/2014/main" id="{F814D00B-B2A6-4807-84B2-7907F59795F6}"/>
              </a:ext>
            </a:extLst>
          </p:cNvPr>
          <p:cNvSpPr txBox="1"/>
          <p:nvPr/>
        </p:nvSpPr>
        <p:spPr>
          <a:xfrm>
            <a:off x="3577699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M3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113401-8221-A746-AF3F-A9F22B51F86A}"/>
              </a:ext>
            </a:extLst>
          </p:cNvPr>
          <p:cNvGrpSpPr/>
          <p:nvPr/>
        </p:nvGrpSpPr>
        <p:grpSpPr>
          <a:xfrm>
            <a:off x="3402264" y="3357152"/>
            <a:ext cx="760338" cy="969811"/>
            <a:chOff x="3402264" y="3344959"/>
            <a:chExt cx="760338" cy="969811"/>
          </a:xfrm>
        </p:grpSpPr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07D755E-10F2-4D72-A648-F6C5512F1113}"/>
                </a:ext>
              </a:extLst>
            </p:cNvPr>
            <p:cNvCxnSpPr>
              <a:cxnSpLocks/>
              <a:endCxn id="422" idx="5"/>
            </p:cNvCxnSpPr>
            <p:nvPr/>
          </p:nvCxnSpPr>
          <p:spPr>
            <a:xfrm>
              <a:off x="3456413" y="3483616"/>
              <a:ext cx="683173" cy="7613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CEFD1690-A4D7-4455-9D97-FD6A4B28B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890" y="3463066"/>
              <a:ext cx="724696" cy="282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EFD384D-7736-4820-B398-ED83FEE36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1346" y="3716806"/>
              <a:ext cx="724696" cy="282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126A9364-202A-453D-A016-BBA33276C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2264" y="3922296"/>
              <a:ext cx="724696" cy="282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000DDF1E-C029-49E9-9ED1-06A6DF1F7905}"/>
                </a:ext>
              </a:extLst>
            </p:cNvPr>
            <p:cNvSpPr/>
            <p:nvPr/>
          </p:nvSpPr>
          <p:spPr>
            <a:xfrm>
              <a:off x="3493471" y="3344959"/>
              <a:ext cx="566738" cy="969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FEEA319E-07AC-4041-85C7-19501C887E26}"/>
                </a:ext>
              </a:extLst>
            </p:cNvPr>
            <p:cNvSpPr/>
            <p:nvPr/>
          </p:nvSpPr>
          <p:spPr>
            <a:xfrm>
              <a:off x="3414890" y="341550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D40598E1-D5DB-474E-8681-DF81BE041075}"/>
                </a:ext>
              </a:extLst>
            </p:cNvPr>
            <p:cNvSpPr/>
            <p:nvPr/>
          </p:nvSpPr>
          <p:spPr>
            <a:xfrm>
              <a:off x="3414890" y="3637514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C65C8952-16DE-4A50-8697-C22D86B40EF9}"/>
                </a:ext>
              </a:extLst>
            </p:cNvPr>
            <p:cNvSpPr/>
            <p:nvPr/>
          </p:nvSpPr>
          <p:spPr>
            <a:xfrm>
              <a:off x="3414890" y="387585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94DE6AFC-BA2A-478A-AA0D-EC85B7C6CABD}"/>
                </a:ext>
              </a:extLst>
            </p:cNvPr>
            <p:cNvSpPr/>
            <p:nvPr/>
          </p:nvSpPr>
          <p:spPr>
            <a:xfrm>
              <a:off x="3414890" y="4097864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C64763FD-5464-43EC-BE32-7DE9340F7354}"/>
                </a:ext>
              </a:extLst>
            </p:cNvPr>
            <p:cNvSpPr/>
            <p:nvPr/>
          </p:nvSpPr>
          <p:spPr>
            <a:xfrm>
              <a:off x="4005440" y="341550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EF7F8ED3-BD8E-4EEA-8D33-53808327DCAD}"/>
                </a:ext>
              </a:extLst>
            </p:cNvPr>
            <p:cNvSpPr/>
            <p:nvPr/>
          </p:nvSpPr>
          <p:spPr>
            <a:xfrm>
              <a:off x="4005440" y="3637514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366D4455-132D-42F4-BB49-861F190EF6F7}"/>
                </a:ext>
              </a:extLst>
            </p:cNvPr>
            <p:cNvSpPr/>
            <p:nvPr/>
          </p:nvSpPr>
          <p:spPr>
            <a:xfrm>
              <a:off x="4005440" y="387585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0358C4C9-2791-4FE7-A0EB-79BC69D1C60E}"/>
                </a:ext>
              </a:extLst>
            </p:cNvPr>
            <p:cNvSpPr/>
            <p:nvPr/>
          </p:nvSpPr>
          <p:spPr>
            <a:xfrm>
              <a:off x="4005440" y="4097864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428" name="Google Shape;1534;g60be7dcf1c_0_434">
            <a:extLst>
              <a:ext uri="{FF2B5EF4-FFF2-40B4-BE49-F238E27FC236}">
                <a16:creationId xmlns:a16="http://schemas.microsoft.com/office/drawing/2014/main" id="{EAB44D7B-C0A5-4449-80C2-4336F8E5A6E4}"/>
              </a:ext>
            </a:extLst>
          </p:cNvPr>
          <p:cNvSpPr txBox="1"/>
          <p:nvPr/>
        </p:nvSpPr>
        <p:spPr>
          <a:xfrm>
            <a:off x="5344289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M2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D41B7B-A172-0647-A962-C7A000F0796F}"/>
              </a:ext>
            </a:extLst>
          </p:cNvPr>
          <p:cNvGrpSpPr/>
          <p:nvPr/>
        </p:nvGrpSpPr>
        <p:grpSpPr>
          <a:xfrm>
            <a:off x="5173360" y="3357152"/>
            <a:ext cx="755832" cy="969811"/>
            <a:chOff x="5173360" y="3341714"/>
            <a:chExt cx="755832" cy="969811"/>
          </a:xfrm>
        </p:grpSpPr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813B5B8-A632-4BE0-BDA5-C17974165729}"/>
                </a:ext>
              </a:extLst>
            </p:cNvPr>
            <p:cNvCxnSpPr>
              <a:cxnSpLocks/>
              <a:endCxn id="436" idx="1"/>
            </p:cNvCxnSpPr>
            <p:nvPr/>
          </p:nvCxnSpPr>
          <p:spPr>
            <a:xfrm>
              <a:off x="5196498" y="3703259"/>
              <a:ext cx="598548" cy="4165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DAD91B69-904F-48A2-89EC-2D4AEC295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373" y="3437494"/>
              <a:ext cx="701680" cy="5821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7C6C656-9E84-4918-B99E-9A2CFC161FDE}"/>
                </a:ext>
              </a:extLst>
            </p:cNvPr>
            <p:cNvCxnSpPr>
              <a:cxnSpLocks/>
              <a:stCxn id="432" idx="3"/>
              <a:endCxn id="434" idx="7"/>
            </p:cNvCxnSpPr>
            <p:nvPr/>
          </p:nvCxnSpPr>
          <p:spPr>
            <a:xfrm flipV="1">
              <a:off x="5204496" y="3659501"/>
              <a:ext cx="701680" cy="5821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421F5D81-DFD6-4D53-AE66-827C2421BBE0}"/>
                </a:ext>
              </a:extLst>
            </p:cNvPr>
            <p:cNvCxnSpPr>
              <a:cxnSpLocks/>
            </p:cNvCxnSpPr>
            <p:nvPr/>
          </p:nvCxnSpPr>
          <p:spPr>
            <a:xfrm>
              <a:off x="5173360" y="3465647"/>
              <a:ext cx="725081" cy="5158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FDEAC3B8-9E26-4849-8FA9-46569DCB0BCE}"/>
                </a:ext>
              </a:extLst>
            </p:cNvPr>
            <p:cNvSpPr/>
            <p:nvPr/>
          </p:nvSpPr>
          <p:spPr>
            <a:xfrm>
              <a:off x="5260061" y="3341714"/>
              <a:ext cx="566738" cy="969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2C9D954C-2C28-4A64-B940-DD7958541513}"/>
                </a:ext>
              </a:extLst>
            </p:cNvPr>
            <p:cNvSpPr/>
            <p:nvPr/>
          </p:nvSpPr>
          <p:spPr>
            <a:xfrm>
              <a:off x="5181480" y="341226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0CBAF43D-4DEB-4712-8204-2A612ACA8037}"/>
                </a:ext>
              </a:extLst>
            </p:cNvPr>
            <p:cNvSpPr/>
            <p:nvPr/>
          </p:nvSpPr>
          <p:spPr>
            <a:xfrm>
              <a:off x="5181480" y="363426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B4EC230C-802A-4CA6-ABE7-5C03CF892A88}"/>
                </a:ext>
              </a:extLst>
            </p:cNvPr>
            <p:cNvSpPr/>
            <p:nvPr/>
          </p:nvSpPr>
          <p:spPr>
            <a:xfrm>
              <a:off x="5181480" y="387261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CD93C79B-7789-43FB-AABB-20583208244B}"/>
                </a:ext>
              </a:extLst>
            </p:cNvPr>
            <p:cNvSpPr/>
            <p:nvPr/>
          </p:nvSpPr>
          <p:spPr>
            <a:xfrm>
              <a:off x="5181480" y="409461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E39FF3C3-DB90-47CF-8145-6ABFC8DA66AF}"/>
                </a:ext>
              </a:extLst>
            </p:cNvPr>
            <p:cNvSpPr/>
            <p:nvPr/>
          </p:nvSpPr>
          <p:spPr>
            <a:xfrm>
              <a:off x="5772030" y="341226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B7E34ECF-52B4-44B0-9814-91C75D6AD89B}"/>
                </a:ext>
              </a:extLst>
            </p:cNvPr>
            <p:cNvSpPr/>
            <p:nvPr/>
          </p:nvSpPr>
          <p:spPr>
            <a:xfrm>
              <a:off x="5772030" y="363426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E05053D5-C281-4B08-9BA3-4ABB690EBA49}"/>
                </a:ext>
              </a:extLst>
            </p:cNvPr>
            <p:cNvSpPr/>
            <p:nvPr/>
          </p:nvSpPr>
          <p:spPr>
            <a:xfrm>
              <a:off x="5772030" y="3872612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8A185B6A-AC70-4A8C-84B6-DAB3F95918A4}"/>
                </a:ext>
              </a:extLst>
            </p:cNvPr>
            <p:cNvSpPr/>
            <p:nvPr/>
          </p:nvSpPr>
          <p:spPr>
            <a:xfrm>
              <a:off x="5772030" y="4094619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442" name="Google Shape;1534;g60be7dcf1c_0_434">
            <a:extLst>
              <a:ext uri="{FF2B5EF4-FFF2-40B4-BE49-F238E27FC236}">
                <a16:creationId xmlns:a16="http://schemas.microsoft.com/office/drawing/2014/main" id="{F0075283-946D-4FA9-AF36-E8ECB3237FC9}"/>
              </a:ext>
            </a:extLst>
          </p:cNvPr>
          <p:cNvSpPr txBox="1"/>
          <p:nvPr/>
        </p:nvSpPr>
        <p:spPr>
          <a:xfrm>
            <a:off x="4470173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M2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8B2D36-13EA-DE49-8B10-990B1FCD7156}"/>
              </a:ext>
            </a:extLst>
          </p:cNvPr>
          <p:cNvGrpSpPr/>
          <p:nvPr/>
        </p:nvGrpSpPr>
        <p:grpSpPr>
          <a:xfrm>
            <a:off x="4299244" y="3357152"/>
            <a:ext cx="755832" cy="969811"/>
            <a:chOff x="4299244" y="3357152"/>
            <a:chExt cx="755832" cy="969811"/>
          </a:xfrm>
        </p:grpSpPr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C57908AC-F98F-41A5-8A32-BEFD1901D764}"/>
                </a:ext>
              </a:extLst>
            </p:cNvPr>
            <p:cNvCxnSpPr>
              <a:cxnSpLocks/>
              <a:endCxn id="452" idx="1"/>
            </p:cNvCxnSpPr>
            <p:nvPr/>
          </p:nvCxnSpPr>
          <p:spPr>
            <a:xfrm>
              <a:off x="4322382" y="3718697"/>
              <a:ext cx="598548" cy="4165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86EEE393-CB81-47DA-B26C-BC30B43A8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257" y="3452932"/>
              <a:ext cx="701680" cy="5821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9CCE6C0-828C-4EE7-98D1-701192B47320}"/>
                </a:ext>
              </a:extLst>
            </p:cNvPr>
            <p:cNvCxnSpPr>
              <a:cxnSpLocks/>
              <a:stCxn id="448" idx="3"/>
              <a:endCxn id="450" idx="7"/>
            </p:cNvCxnSpPr>
            <p:nvPr/>
          </p:nvCxnSpPr>
          <p:spPr>
            <a:xfrm flipV="1">
              <a:off x="4330380" y="3674939"/>
              <a:ext cx="701680" cy="5821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F44CD43A-B500-403D-B7C4-FA652AA317FB}"/>
                </a:ext>
              </a:extLst>
            </p:cNvPr>
            <p:cNvCxnSpPr>
              <a:cxnSpLocks/>
            </p:cNvCxnSpPr>
            <p:nvPr/>
          </p:nvCxnSpPr>
          <p:spPr>
            <a:xfrm>
              <a:off x="4299244" y="3481085"/>
              <a:ext cx="725081" cy="5158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F4BA8A3-465D-4B58-AEF2-F53B8FAF74F4}"/>
                </a:ext>
              </a:extLst>
            </p:cNvPr>
            <p:cNvSpPr/>
            <p:nvPr/>
          </p:nvSpPr>
          <p:spPr>
            <a:xfrm>
              <a:off x="4385945" y="3357152"/>
              <a:ext cx="566738" cy="969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AC2AAED4-C963-4892-AE23-A70F37D22279}"/>
                </a:ext>
              </a:extLst>
            </p:cNvPr>
            <p:cNvSpPr/>
            <p:nvPr/>
          </p:nvSpPr>
          <p:spPr>
            <a:xfrm>
              <a:off x="4307364" y="3427700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61A2A642-D814-4392-8F10-72544343FA9A}"/>
                </a:ext>
              </a:extLst>
            </p:cNvPr>
            <p:cNvSpPr/>
            <p:nvPr/>
          </p:nvSpPr>
          <p:spPr>
            <a:xfrm>
              <a:off x="4307364" y="364970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D4076AFF-46F0-422C-86B6-62E9BC39CD0B}"/>
                </a:ext>
              </a:extLst>
            </p:cNvPr>
            <p:cNvSpPr/>
            <p:nvPr/>
          </p:nvSpPr>
          <p:spPr>
            <a:xfrm>
              <a:off x="4307364" y="3888050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7F2ECA9-4CED-4229-9602-A0B23F6A6C85}"/>
                </a:ext>
              </a:extLst>
            </p:cNvPr>
            <p:cNvSpPr/>
            <p:nvPr/>
          </p:nvSpPr>
          <p:spPr>
            <a:xfrm>
              <a:off x="4307364" y="411005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4BC8279A-CDA5-450E-A149-D348CD7F134C}"/>
                </a:ext>
              </a:extLst>
            </p:cNvPr>
            <p:cNvSpPr/>
            <p:nvPr/>
          </p:nvSpPr>
          <p:spPr>
            <a:xfrm>
              <a:off x="4897914" y="3427700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99F0E903-50D8-473B-ABE9-EE9955CC70D8}"/>
                </a:ext>
              </a:extLst>
            </p:cNvPr>
            <p:cNvSpPr/>
            <p:nvPr/>
          </p:nvSpPr>
          <p:spPr>
            <a:xfrm>
              <a:off x="4897914" y="364970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4C54C98F-F711-493B-AB5C-F810FB2626E0}"/>
                </a:ext>
              </a:extLst>
            </p:cNvPr>
            <p:cNvSpPr/>
            <p:nvPr/>
          </p:nvSpPr>
          <p:spPr>
            <a:xfrm>
              <a:off x="4897914" y="3888050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AD88EBAC-50FD-4545-838A-5EA717828C16}"/>
                </a:ext>
              </a:extLst>
            </p:cNvPr>
            <p:cNvSpPr/>
            <p:nvPr/>
          </p:nvSpPr>
          <p:spPr>
            <a:xfrm>
              <a:off x="4897914" y="4110057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458" name="Google Shape;1534;g60be7dcf1c_0_434">
            <a:extLst>
              <a:ext uri="{FF2B5EF4-FFF2-40B4-BE49-F238E27FC236}">
                <a16:creationId xmlns:a16="http://schemas.microsoft.com/office/drawing/2014/main" id="{49BB2AE3-9E28-4A10-805E-2A65048A422D}"/>
              </a:ext>
            </a:extLst>
          </p:cNvPr>
          <p:cNvSpPr txBox="1"/>
          <p:nvPr/>
        </p:nvSpPr>
        <p:spPr>
          <a:xfrm>
            <a:off x="2718614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M1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E4DBE0-6208-6845-9C5B-E1F73F5723DD}"/>
              </a:ext>
            </a:extLst>
          </p:cNvPr>
          <p:cNvGrpSpPr/>
          <p:nvPr/>
        </p:nvGrpSpPr>
        <p:grpSpPr>
          <a:xfrm>
            <a:off x="2555805" y="3357152"/>
            <a:ext cx="747712" cy="969811"/>
            <a:chOff x="2555805" y="3349368"/>
            <a:chExt cx="747712" cy="969811"/>
          </a:xfrm>
        </p:grpSpPr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DA67F16-677B-4D90-BB8C-8222676E120A}"/>
                </a:ext>
              </a:extLst>
            </p:cNvPr>
            <p:cNvCxnSpPr>
              <a:cxnSpLocks/>
              <a:endCxn id="464" idx="2"/>
            </p:cNvCxnSpPr>
            <p:nvPr/>
          </p:nvCxnSpPr>
          <p:spPr>
            <a:xfrm>
              <a:off x="2606206" y="3479803"/>
              <a:ext cx="540149" cy="24826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6B74CFA2-E3E3-4C31-A5E2-83911501B78C}"/>
                </a:ext>
              </a:extLst>
            </p:cNvPr>
            <p:cNvCxnSpPr>
              <a:cxnSpLocks/>
            </p:cNvCxnSpPr>
            <p:nvPr/>
          </p:nvCxnSpPr>
          <p:spPr>
            <a:xfrm>
              <a:off x="2647680" y="3718567"/>
              <a:ext cx="540149" cy="2482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A3553367-4A89-45C5-AE26-BFDA9930470A}"/>
                </a:ext>
              </a:extLst>
            </p:cNvPr>
            <p:cNvCxnSpPr>
              <a:cxnSpLocks/>
            </p:cNvCxnSpPr>
            <p:nvPr/>
          </p:nvCxnSpPr>
          <p:spPr>
            <a:xfrm>
              <a:off x="2659587" y="3962458"/>
              <a:ext cx="540149" cy="2482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CCEB8FD7-4F67-42C8-8DDE-6E708360852A}"/>
                </a:ext>
              </a:extLst>
            </p:cNvPr>
            <p:cNvCxnSpPr>
              <a:cxnSpLocks/>
              <a:stCxn id="462" idx="3"/>
              <a:endCxn id="463" idx="7"/>
            </p:cNvCxnSpPr>
            <p:nvPr/>
          </p:nvCxnSpPr>
          <p:spPr>
            <a:xfrm flipV="1">
              <a:off x="2578821" y="3445148"/>
              <a:ext cx="701680" cy="804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B4E1C155-C51B-42DD-922A-485651197CD1}"/>
                </a:ext>
              </a:extLst>
            </p:cNvPr>
            <p:cNvSpPr/>
            <p:nvPr/>
          </p:nvSpPr>
          <p:spPr>
            <a:xfrm>
              <a:off x="2634386" y="3349368"/>
              <a:ext cx="566738" cy="969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9FA36F25-78C5-4B3C-A88A-B37D4016716F}"/>
                </a:ext>
              </a:extLst>
            </p:cNvPr>
            <p:cNvSpPr/>
            <p:nvPr/>
          </p:nvSpPr>
          <p:spPr>
            <a:xfrm>
              <a:off x="2555805" y="3419916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3B415662-3206-40DA-80E3-0F3CEC10D13A}"/>
                </a:ext>
              </a:extLst>
            </p:cNvPr>
            <p:cNvSpPr/>
            <p:nvPr/>
          </p:nvSpPr>
          <p:spPr>
            <a:xfrm>
              <a:off x="2555805" y="3641923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6C4F2A2A-19F4-4DE6-A0DF-A0C57317BC5A}"/>
                </a:ext>
              </a:extLst>
            </p:cNvPr>
            <p:cNvSpPr/>
            <p:nvPr/>
          </p:nvSpPr>
          <p:spPr>
            <a:xfrm>
              <a:off x="2555805" y="3880266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F9FADF6D-C6D6-4C30-A0F4-3205A64750DC}"/>
                </a:ext>
              </a:extLst>
            </p:cNvPr>
            <p:cNvSpPr/>
            <p:nvPr/>
          </p:nvSpPr>
          <p:spPr>
            <a:xfrm>
              <a:off x="2555805" y="4102273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5A8A32F6-1A31-49D3-8455-8B080BC358DB}"/>
                </a:ext>
              </a:extLst>
            </p:cNvPr>
            <p:cNvSpPr/>
            <p:nvPr/>
          </p:nvSpPr>
          <p:spPr>
            <a:xfrm>
              <a:off x="3146355" y="3419916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D2828BA-A97D-4878-92AC-8A9C99B95020}"/>
                </a:ext>
              </a:extLst>
            </p:cNvPr>
            <p:cNvSpPr/>
            <p:nvPr/>
          </p:nvSpPr>
          <p:spPr>
            <a:xfrm>
              <a:off x="3146355" y="3641923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3C1EEF64-338C-4921-AB49-DD1EB90DF5A1}"/>
                </a:ext>
              </a:extLst>
            </p:cNvPr>
            <p:cNvSpPr/>
            <p:nvPr/>
          </p:nvSpPr>
          <p:spPr>
            <a:xfrm>
              <a:off x="3146355" y="3880266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D463FA79-6F07-47E1-8C9C-8D2CE8A33671}"/>
                </a:ext>
              </a:extLst>
            </p:cNvPr>
            <p:cNvSpPr/>
            <p:nvPr/>
          </p:nvSpPr>
          <p:spPr>
            <a:xfrm>
              <a:off x="3146355" y="4102273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472" name="Google Shape;1534;g60be7dcf1c_0_434">
            <a:extLst>
              <a:ext uri="{FF2B5EF4-FFF2-40B4-BE49-F238E27FC236}">
                <a16:creationId xmlns:a16="http://schemas.microsoft.com/office/drawing/2014/main" id="{C642D436-3CEF-47B4-B54C-B0EE2F18324C}"/>
              </a:ext>
            </a:extLst>
          </p:cNvPr>
          <p:cNvSpPr txBox="1"/>
          <p:nvPr/>
        </p:nvSpPr>
        <p:spPr>
          <a:xfrm>
            <a:off x="6185240" y="2986300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M1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F40A05-7499-7147-B2DE-FEAEA24BED4E}"/>
              </a:ext>
            </a:extLst>
          </p:cNvPr>
          <p:cNvGrpSpPr/>
          <p:nvPr/>
        </p:nvGrpSpPr>
        <p:grpSpPr>
          <a:xfrm>
            <a:off x="6022431" y="3357152"/>
            <a:ext cx="747712" cy="969811"/>
            <a:chOff x="6022431" y="3356240"/>
            <a:chExt cx="747712" cy="969811"/>
          </a:xfrm>
        </p:grpSpPr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4D3D26A4-6C42-4C3C-B991-DA37C002A0AE}"/>
                </a:ext>
              </a:extLst>
            </p:cNvPr>
            <p:cNvCxnSpPr>
              <a:cxnSpLocks/>
              <a:endCxn id="478" idx="2"/>
            </p:cNvCxnSpPr>
            <p:nvPr/>
          </p:nvCxnSpPr>
          <p:spPr>
            <a:xfrm>
              <a:off x="6072832" y="3486675"/>
              <a:ext cx="540149" cy="24826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831EF112-684D-4FAA-B6DD-45F735B820B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306" y="3725439"/>
              <a:ext cx="540149" cy="2482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3987722-E809-4238-AA0D-1E6FC5487F58}"/>
                </a:ext>
              </a:extLst>
            </p:cNvPr>
            <p:cNvCxnSpPr>
              <a:cxnSpLocks/>
            </p:cNvCxnSpPr>
            <p:nvPr/>
          </p:nvCxnSpPr>
          <p:spPr>
            <a:xfrm>
              <a:off x="6126213" y="3969330"/>
              <a:ext cx="540149" cy="2482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88F11588-BAE6-4A73-A407-047CAB81BDE0}"/>
                </a:ext>
              </a:extLst>
            </p:cNvPr>
            <p:cNvCxnSpPr>
              <a:cxnSpLocks/>
              <a:stCxn id="476" idx="3"/>
              <a:endCxn id="477" idx="7"/>
            </p:cNvCxnSpPr>
            <p:nvPr/>
          </p:nvCxnSpPr>
          <p:spPr>
            <a:xfrm flipV="1">
              <a:off x="6045447" y="3452020"/>
              <a:ext cx="701680" cy="804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660156AC-A66B-4839-BB4B-02F494BDECEB}"/>
                </a:ext>
              </a:extLst>
            </p:cNvPr>
            <p:cNvSpPr/>
            <p:nvPr/>
          </p:nvSpPr>
          <p:spPr>
            <a:xfrm>
              <a:off x="6101012" y="3356240"/>
              <a:ext cx="566738" cy="969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D4002475-75E9-41E0-A380-E260D1C37C68}"/>
                </a:ext>
              </a:extLst>
            </p:cNvPr>
            <p:cNvSpPr/>
            <p:nvPr/>
          </p:nvSpPr>
          <p:spPr>
            <a:xfrm>
              <a:off x="6022431" y="342678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9A71EA1-2719-423C-B721-CC07DF78DE45}"/>
                </a:ext>
              </a:extLst>
            </p:cNvPr>
            <p:cNvSpPr/>
            <p:nvPr/>
          </p:nvSpPr>
          <p:spPr>
            <a:xfrm>
              <a:off x="6022431" y="3648795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9F33F80D-91F7-49DF-828C-9B5294AF3DF2}"/>
                </a:ext>
              </a:extLst>
            </p:cNvPr>
            <p:cNvSpPr/>
            <p:nvPr/>
          </p:nvSpPr>
          <p:spPr>
            <a:xfrm>
              <a:off x="6022431" y="388713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5975CADE-59A3-4882-B2A4-0CFB55370317}"/>
                </a:ext>
              </a:extLst>
            </p:cNvPr>
            <p:cNvSpPr/>
            <p:nvPr/>
          </p:nvSpPr>
          <p:spPr>
            <a:xfrm>
              <a:off x="6022431" y="4109145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6048AE36-0A76-41BD-9FBE-EA42DEA14F66}"/>
                </a:ext>
              </a:extLst>
            </p:cNvPr>
            <p:cNvSpPr/>
            <p:nvPr/>
          </p:nvSpPr>
          <p:spPr>
            <a:xfrm>
              <a:off x="6612981" y="342678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C7E4B8B2-D464-4693-ADD4-2207D0EFD6E8}"/>
                </a:ext>
              </a:extLst>
            </p:cNvPr>
            <p:cNvSpPr/>
            <p:nvPr/>
          </p:nvSpPr>
          <p:spPr>
            <a:xfrm>
              <a:off x="6612981" y="3648795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37028575-1F18-4533-8748-60554A7402B1}"/>
                </a:ext>
              </a:extLst>
            </p:cNvPr>
            <p:cNvSpPr/>
            <p:nvPr/>
          </p:nvSpPr>
          <p:spPr>
            <a:xfrm>
              <a:off x="6612981" y="3887138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E8172555-863A-4FE2-8F27-19C7DB78922B}"/>
                </a:ext>
              </a:extLst>
            </p:cNvPr>
            <p:cNvSpPr/>
            <p:nvPr/>
          </p:nvSpPr>
          <p:spPr>
            <a:xfrm>
              <a:off x="6612981" y="4109145"/>
              <a:ext cx="157162" cy="172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2D437-6229-4879-A61E-3F4A6134CF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43</a:t>
            </a:fld>
            <a:endParaRPr lang="de-DE"/>
          </a:p>
        </p:txBody>
      </p:sp>
      <p:sp>
        <p:nvSpPr>
          <p:cNvPr id="99" name="Google Shape;1811;g60be7dcf1c_0_698">
            <a:extLst>
              <a:ext uri="{FF2B5EF4-FFF2-40B4-BE49-F238E27FC236}">
                <a16:creationId xmlns:a16="http://schemas.microsoft.com/office/drawing/2014/main" id="{270D905F-FF2C-4B34-B031-D7525E731071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19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69950543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A8570A-D038-49C5-9892-D563704E252F}"/>
              </a:ext>
            </a:extLst>
          </p:cNvPr>
          <p:cNvCxnSpPr>
            <a:cxnSpLocks/>
            <a:stCxn id="121" idx="1"/>
            <a:endCxn id="124" idx="5"/>
          </p:cNvCxnSpPr>
          <p:nvPr/>
        </p:nvCxnSpPr>
        <p:spPr>
          <a:xfrm flipH="1" flipV="1">
            <a:off x="4797153" y="5120294"/>
            <a:ext cx="165122" cy="2093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D6DD59A-E6CC-4BEA-9255-42755EA9BEE3}"/>
              </a:ext>
            </a:extLst>
          </p:cNvPr>
          <p:cNvCxnSpPr>
            <a:cxnSpLocks/>
            <a:stCxn id="119" idx="3"/>
            <a:endCxn id="120" idx="7"/>
          </p:cNvCxnSpPr>
          <p:nvPr/>
        </p:nvCxnSpPr>
        <p:spPr>
          <a:xfrm flipH="1">
            <a:off x="4154894" y="4841560"/>
            <a:ext cx="189734" cy="16466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Google Shape;1534;g60be7dcf1c_0_434">
            <a:extLst>
              <a:ext uri="{FF2B5EF4-FFF2-40B4-BE49-F238E27FC236}">
                <a16:creationId xmlns:a16="http://schemas.microsoft.com/office/drawing/2014/main" id="{F6EB3AF2-B20D-48DD-899E-4874EBF98828}"/>
              </a:ext>
            </a:extLst>
          </p:cNvPr>
          <p:cNvSpPr txBox="1"/>
          <p:nvPr/>
        </p:nvSpPr>
        <p:spPr>
          <a:xfrm>
            <a:off x="1170293" y="2082240"/>
            <a:ext cx="6281669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combine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optimized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1534;g60be7dcf1c_0_434">
            <a:extLst>
              <a:ext uri="{FF2B5EF4-FFF2-40B4-BE49-F238E27FC236}">
                <a16:creationId xmlns:a16="http://schemas.microsoft.com/office/drawing/2014/main" id="{0BF3526D-3628-43C0-BBB1-C7A80DFEA8A9}"/>
              </a:ext>
            </a:extLst>
          </p:cNvPr>
          <p:cNvSpPr txBox="1"/>
          <p:nvPr/>
        </p:nvSpPr>
        <p:spPr>
          <a:xfrm>
            <a:off x="1751872" y="3118561"/>
            <a:ext cx="937192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S1:</a:t>
            </a:r>
            <a:endParaRPr lang="en-US" sz="2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5" name="Google Shape;1631;g60be7dcf1c_0_529">
            <a:extLst>
              <a:ext uri="{FF2B5EF4-FFF2-40B4-BE49-F238E27FC236}">
                <a16:creationId xmlns:a16="http://schemas.microsoft.com/office/drawing/2014/main" id="{7EC8D8B5-4AAB-4337-8B7C-2C737779D640}"/>
              </a:ext>
            </a:extLst>
          </p:cNvPr>
          <p:cNvSpPr txBox="1"/>
          <p:nvPr/>
        </p:nvSpPr>
        <p:spPr>
          <a:xfrm>
            <a:off x="0" y="540000"/>
            <a:ext cx="8211000" cy="81554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46" name="Google Shape;1632;g60be7dcf1c_0_529">
            <a:extLst>
              <a:ext uri="{FF2B5EF4-FFF2-40B4-BE49-F238E27FC236}">
                <a16:creationId xmlns:a16="http://schemas.microsoft.com/office/drawing/2014/main" id="{E06EEF9E-D744-44B7-AD41-D6D1F95278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Details: Switch Types</a:t>
            </a:r>
            <a:b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Static Switch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807D755E-10F2-4D72-A648-F6C5512F1113}"/>
              </a:ext>
            </a:extLst>
          </p:cNvPr>
          <p:cNvCxnSpPr>
            <a:cxnSpLocks/>
            <a:endCxn id="421" idx="2"/>
          </p:cNvCxnSpPr>
          <p:nvPr/>
        </p:nvCxnSpPr>
        <p:spPr>
          <a:xfrm>
            <a:off x="4271142" y="3080584"/>
            <a:ext cx="549027" cy="4783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CEFD1690-A4D7-4455-9D97-FD6A4B28BA4A}"/>
              </a:ext>
            </a:extLst>
          </p:cNvPr>
          <p:cNvCxnSpPr>
            <a:cxnSpLocks/>
          </p:cNvCxnSpPr>
          <p:nvPr/>
        </p:nvCxnSpPr>
        <p:spPr>
          <a:xfrm flipV="1">
            <a:off x="4323832" y="3060035"/>
            <a:ext cx="630483" cy="271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5EFD384D-7736-4820-B398-ED83FEE36182}"/>
              </a:ext>
            </a:extLst>
          </p:cNvPr>
          <p:cNvCxnSpPr>
            <a:cxnSpLocks/>
            <a:endCxn id="422" idx="6"/>
          </p:cNvCxnSpPr>
          <p:nvPr/>
        </p:nvCxnSpPr>
        <p:spPr>
          <a:xfrm>
            <a:off x="4332963" y="3575285"/>
            <a:ext cx="644368" cy="205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26A9364-202A-453D-A016-BBA33276C8CA}"/>
              </a:ext>
            </a:extLst>
          </p:cNvPr>
          <p:cNvCxnSpPr>
            <a:cxnSpLocks/>
            <a:stCxn id="418" idx="3"/>
            <a:endCxn id="420" idx="3"/>
          </p:cNvCxnSpPr>
          <p:nvPr/>
        </p:nvCxnSpPr>
        <p:spPr>
          <a:xfrm flipV="1">
            <a:off x="4252635" y="3381546"/>
            <a:ext cx="590550" cy="4603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98F76B73-012B-4FF8-B095-5E6291D88774}"/>
              </a:ext>
            </a:extLst>
          </p:cNvPr>
          <p:cNvCxnSpPr>
            <a:cxnSpLocks/>
            <a:endCxn id="410" idx="2"/>
          </p:cNvCxnSpPr>
          <p:nvPr/>
        </p:nvCxnSpPr>
        <p:spPr>
          <a:xfrm>
            <a:off x="2511545" y="3072362"/>
            <a:ext cx="540149" cy="24826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D203C3E5-7F8D-4695-84F5-E76D98B2396D}"/>
              </a:ext>
            </a:extLst>
          </p:cNvPr>
          <p:cNvCxnSpPr>
            <a:cxnSpLocks/>
          </p:cNvCxnSpPr>
          <p:nvPr/>
        </p:nvCxnSpPr>
        <p:spPr>
          <a:xfrm>
            <a:off x="2553019" y="3311126"/>
            <a:ext cx="540149" cy="248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7560864-FE40-40AB-9D2C-AE6D08C5A8F7}"/>
              </a:ext>
            </a:extLst>
          </p:cNvPr>
          <p:cNvCxnSpPr>
            <a:cxnSpLocks/>
          </p:cNvCxnSpPr>
          <p:nvPr/>
        </p:nvCxnSpPr>
        <p:spPr>
          <a:xfrm>
            <a:off x="2564926" y="3555017"/>
            <a:ext cx="540149" cy="248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6C3D1F4-22EE-4E21-935E-827BDF7BFBC6}"/>
              </a:ext>
            </a:extLst>
          </p:cNvPr>
          <p:cNvCxnSpPr>
            <a:cxnSpLocks/>
            <a:stCxn id="408" idx="3"/>
            <a:endCxn id="409" idx="7"/>
          </p:cNvCxnSpPr>
          <p:nvPr/>
        </p:nvCxnSpPr>
        <p:spPr>
          <a:xfrm flipV="1">
            <a:off x="2484160" y="3037707"/>
            <a:ext cx="701680" cy="80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Rectangle 402">
            <a:extLst>
              <a:ext uri="{FF2B5EF4-FFF2-40B4-BE49-F238E27FC236}">
                <a16:creationId xmlns:a16="http://schemas.microsoft.com/office/drawing/2014/main" id="{84412417-54B8-4650-90CE-032FFF29DC40}"/>
              </a:ext>
            </a:extLst>
          </p:cNvPr>
          <p:cNvSpPr/>
          <p:nvPr/>
        </p:nvSpPr>
        <p:spPr>
          <a:xfrm>
            <a:off x="2539725" y="2941927"/>
            <a:ext cx="566738" cy="969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04" name="Google Shape;1534;g60be7dcf1c_0_434">
            <a:extLst>
              <a:ext uri="{FF2B5EF4-FFF2-40B4-BE49-F238E27FC236}">
                <a16:creationId xmlns:a16="http://schemas.microsoft.com/office/drawing/2014/main" id="{01121B14-B5E8-47C4-8D96-B728AF69E096}"/>
              </a:ext>
            </a:extLst>
          </p:cNvPr>
          <p:cNvSpPr txBox="1"/>
          <p:nvPr/>
        </p:nvSpPr>
        <p:spPr>
          <a:xfrm>
            <a:off x="2623953" y="2586513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M1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E1B65F21-D4FF-429C-8684-CD6FA073EA12}"/>
              </a:ext>
            </a:extLst>
          </p:cNvPr>
          <p:cNvSpPr/>
          <p:nvPr/>
        </p:nvSpPr>
        <p:spPr>
          <a:xfrm>
            <a:off x="2461144" y="3012475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889CF807-8D6D-4A19-9652-D43AD5F2E785}"/>
              </a:ext>
            </a:extLst>
          </p:cNvPr>
          <p:cNvSpPr/>
          <p:nvPr/>
        </p:nvSpPr>
        <p:spPr>
          <a:xfrm>
            <a:off x="2461144" y="3234482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62B98186-273C-443F-8A27-0809818C9D28}"/>
              </a:ext>
            </a:extLst>
          </p:cNvPr>
          <p:cNvSpPr/>
          <p:nvPr/>
        </p:nvSpPr>
        <p:spPr>
          <a:xfrm>
            <a:off x="2461144" y="3472825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0E4B445A-E788-4113-ACB5-B365CAD3B368}"/>
              </a:ext>
            </a:extLst>
          </p:cNvPr>
          <p:cNvSpPr/>
          <p:nvPr/>
        </p:nvSpPr>
        <p:spPr>
          <a:xfrm>
            <a:off x="2461144" y="3694832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2EDE27BF-767B-4297-A7D6-E0DC869FFB0E}"/>
              </a:ext>
            </a:extLst>
          </p:cNvPr>
          <p:cNvSpPr/>
          <p:nvPr/>
        </p:nvSpPr>
        <p:spPr>
          <a:xfrm>
            <a:off x="3051694" y="3012475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6AEF78A-D056-461B-8903-9ADD4FAA8288}"/>
              </a:ext>
            </a:extLst>
          </p:cNvPr>
          <p:cNvSpPr/>
          <p:nvPr/>
        </p:nvSpPr>
        <p:spPr>
          <a:xfrm>
            <a:off x="3051694" y="3234482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0021F67A-D262-4532-BAF0-10725C7C3C81}"/>
              </a:ext>
            </a:extLst>
          </p:cNvPr>
          <p:cNvSpPr/>
          <p:nvPr/>
        </p:nvSpPr>
        <p:spPr>
          <a:xfrm>
            <a:off x="3051694" y="3472825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62CF9647-16A2-4473-8795-199F764B4235}"/>
              </a:ext>
            </a:extLst>
          </p:cNvPr>
          <p:cNvSpPr/>
          <p:nvPr/>
        </p:nvSpPr>
        <p:spPr>
          <a:xfrm>
            <a:off x="3051694" y="3694832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000DDF1E-C029-49E9-9ED1-06A6DF1F7905}"/>
              </a:ext>
            </a:extLst>
          </p:cNvPr>
          <p:cNvSpPr/>
          <p:nvPr/>
        </p:nvSpPr>
        <p:spPr>
          <a:xfrm>
            <a:off x="4308200" y="2941927"/>
            <a:ext cx="566738" cy="969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14" name="Google Shape;1534;g60be7dcf1c_0_434">
            <a:extLst>
              <a:ext uri="{FF2B5EF4-FFF2-40B4-BE49-F238E27FC236}">
                <a16:creationId xmlns:a16="http://schemas.microsoft.com/office/drawing/2014/main" id="{F814D00B-B2A6-4807-84B2-7907F59795F6}"/>
              </a:ext>
            </a:extLst>
          </p:cNvPr>
          <p:cNvSpPr txBox="1"/>
          <p:nvPr/>
        </p:nvSpPr>
        <p:spPr>
          <a:xfrm>
            <a:off x="4392428" y="2586513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M2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FEEA319E-07AC-4041-85C7-19501C887E26}"/>
              </a:ext>
            </a:extLst>
          </p:cNvPr>
          <p:cNvSpPr/>
          <p:nvPr/>
        </p:nvSpPr>
        <p:spPr>
          <a:xfrm>
            <a:off x="4229619" y="3012475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D40598E1-D5DB-474E-8681-DF81BE041075}"/>
              </a:ext>
            </a:extLst>
          </p:cNvPr>
          <p:cNvSpPr/>
          <p:nvPr/>
        </p:nvSpPr>
        <p:spPr>
          <a:xfrm>
            <a:off x="4229619" y="3234482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C65C8952-16DE-4A50-8697-C22D86B40EF9}"/>
              </a:ext>
            </a:extLst>
          </p:cNvPr>
          <p:cNvSpPr/>
          <p:nvPr/>
        </p:nvSpPr>
        <p:spPr>
          <a:xfrm>
            <a:off x="4229619" y="3472825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94DE6AFC-BA2A-478A-AA0D-EC85B7C6CABD}"/>
              </a:ext>
            </a:extLst>
          </p:cNvPr>
          <p:cNvSpPr/>
          <p:nvPr/>
        </p:nvSpPr>
        <p:spPr>
          <a:xfrm>
            <a:off x="4229619" y="3694832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C64763FD-5464-43EC-BE32-7DE9340F7354}"/>
              </a:ext>
            </a:extLst>
          </p:cNvPr>
          <p:cNvSpPr/>
          <p:nvPr/>
        </p:nvSpPr>
        <p:spPr>
          <a:xfrm>
            <a:off x="4820169" y="3012475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EF7F8ED3-BD8E-4EEA-8D33-53808327DCAD}"/>
              </a:ext>
            </a:extLst>
          </p:cNvPr>
          <p:cNvSpPr/>
          <p:nvPr/>
        </p:nvSpPr>
        <p:spPr>
          <a:xfrm>
            <a:off x="4820169" y="3234482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366D4455-132D-42F4-BB49-861F190EF6F7}"/>
              </a:ext>
            </a:extLst>
          </p:cNvPr>
          <p:cNvSpPr/>
          <p:nvPr/>
        </p:nvSpPr>
        <p:spPr>
          <a:xfrm>
            <a:off x="4820169" y="3472825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0358C4C9-2791-4FE7-A0EB-79BC69D1C60E}"/>
              </a:ext>
            </a:extLst>
          </p:cNvPr>
          <p:cNvSpPr/>
          <p:nvPr/>
        </p:nvSpPr>
        <p:spPr>
          <a:xfrm>
            <a:off x="4820169" y="3694832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E813B5B8-A632-4BE0-BDA5-C17974165729}"/>
              </a:ext>
            </a:extLst>
          </p:cNvPr>
          <p:cNvCxnSpPr>
            <a:cxnSpLocks/>
            <a:stCxn id="430" idx="5"/>
            <a:endCxn id="436" idx="5"/>
          </p:cNvCxnSpPr>
          <p:nvPr/>
        </p:nvCxnSpPr>
        <p:spPr>
          <a:xfrm>
            <a:off x="6130355" y="3378301"/>
            <a:ext cx="590550" cy="460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DAD91B69-904F-48A2-89EC-2D4AEC295654}"/>
              </a:ext>
            </a:extLst>
          </p:cNvPr>
          <p:cNvCxnSpPr>
            <a:cxnSpLocks/>
            <a:stCxn id="432" idx="4"/>
          </p:cNvCxnSpPr>
          <p:nvPr/>
        </p:nvCxnSpPr>
        <p:spPr>
          <a:xfrm flipV="1">
            <a:off x="6074790" y="3034463"/>
            <a:ext cx="655992" cy="8294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27C6C656-9E84-4918-B99E-9A2CFC161FDE}"/>
              </a:ext>
            </a:extLst>
          </p:cNvPr>
          <p:cNvCxnSpPr>
            <a:cxnSpLocks/>
          </p:cNvCxnSpPr>
          <p:nvPr/>
        </p:nvCxnSpPr>
        <p:spPr>
          <a:xfrm flipV="1">
            <a:off x="6070422" y="3298248"/>
            <a:ext cx="567534" cy="2829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421F5D81-DFD6-4D53-AE66-827C2421BBE0}"/>
              </a:ext>
            </a:extLst>
          </p:cNvPr>
          <p:cNvCxnSpPr>
            <a:cxnSpLocks/>
            <a:endCxn id="435" idx="2"/>
          </p:cNvCxnSpPr>
          <p:nvPr/>
        </p:nvCxnSpPr>
        <p:spPr>
          <a:xfrm>
            <a:off x="5988089" y="3062615"/>
            <a:ext cx="598670" cy="4931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FDEAC3B8-9E26-4849-8FA9-46569DCB0BCE}"/>
              </a:ext>
            </a:extLst>
          </p:cNvPr>
          <p:cNvSpPr/>
          <p:nvPr/>
        </p:nvSpPr>
        <p:spPr>
          <a:xfrm>
            <a:off x="6074790" y="2938682"/>
            <a:ext cx="566738" cy="969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28" name="Google Shape;1534;g60be7dcf1c_0_434">
            <a:extLst>
              <a:ext uri="{FF2B5EF4-FFF2-40B4-BE49-F238E27FC236}">
                <a16:creationId xmlns:a16="http://schemas.microsoft.com/office/drawing/2014/main" id="{EAB44D7B-C0A5-4449-80C2-4336F8E5A6E4}"/>
              </a:ext>
            </a:extLst>
          </p:cNvPr>
          <p:cNvSpPr txBox="1"/>
          <p:nvPr/>
        </p:nvSpPr>
        <p:spPr>
          <a:xfrm>
            <a:off x="6159018" y="2583268"/>
            <a:ext cx="482510" cy="36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M3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2C9D954C-2C28-4A64-B940-DD7958541513}"/>
              </a:ext>
            </a:extLst>
          </p:cNvPr>
          <p:cNvSpPr/>
          <p:nvPr/>
        </p:nvSpPr>
        <p:spPr>
          <a:xfrm>
            <a:off x="5996209" y="3009230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0CBAF43D-4DEB-4712-8204-2A612ACA8037}"/>
              </a:ext>
            </a:extLst>
          </p:cNvPr>
          <p:cNvSpPr/>
          <p:nvPr/>
        </p:nvSpPr>
        <p:spPr>
          <a:xfrm>
            <a:off x="5996209" y="3231237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B4EC230C-802A-4CA6-ABE7-5C03CF892A88}"/>
              </a:ext>
            </a:extLst>
          </p:cNvPr>
          <p:cNvSpPr/>
          <p:nvPr/>
        </p:nvSpPr>
        <p:spPr>
          <a:xfrm>
            <a:off x="5996209" y="3469580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CD93C79B-7789-43FB-AABB-20583208244B}"/>
              </a:ext>
            </a:extLst>
          </p:cNvPr>
          <p:cNvSpPr/>
          <p:nvPr/>
        </p:nvSpPr>
        <p:spPr>
          <a:xfrm>
            <a:off x="5996209" y="3691587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E39FF3C3-DB90-47CF-8145-6ABFC8DA66AF}"/>
              </a:ext>
            </a:extLst>
          </p:cNvPr>
          <p:cNvSpPr/>
          <p:nvPr/>
        </p:nvSpPr>
        <p:spPr>
          <a:xfrm>
            <a:off x="6586759" y="3009230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B7E34ECF-52B4-44B0-9814-91C75D6AD89B}"/>
              </a:ext>
            </a:extLst>
          </p:cNvPr>
          <p:cNvSpPr/>
          <p:nvPr/>
        </p:nvSpPr>
        <p:spPr>
          <a:xfrm>
            <a:off x="6586759" y="3231237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35" name="Oval 434">
            <a:extLst>
              <a:ext uri="{FF2B5EF4-FFF2-40B4-BE49-F238E27FC236}">
                <a16:creationId xmlns:a16="http://schemas.microsoft.com/office/drawing/2014/main" id="{E05053D5-C281-4B08-9BA3-4ABB690EBA49}"/>
              </a:ext>
            </a:extLst>
          </p:cNvPr>
          <p:cNvSpPr/>
          <p:nvPr/>
        </p:nvSpPr>
        <p:spPr>
          <a:xfrm>
            <a:off x="6586759" y="3469580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8A185B6A-AC70-4A8C-84B6-DAB3F95918A4}"/>
              </a:ext>
            </a:extLst>
          </p:cNvPr>
          <p:cNvSpPr/>
          <p:nvPr/>
        </p:nvSpPr>
        <p:spPr>
          <a:xfrm>
            <a:off x="6586759" y="3691587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2" name="Google Shape;1534;g60be7dcf1c_0_434">
            <a:extLst>
              <a:ext uri="{FF2B5EF4-FFF2-40B4-BE49-F238E27FC236}">
                <a16:creationId xmlns:a16="http://schemas.microsoft.com/office/drawing/2014/main" id="{10B07F04-CFD1-4601-98C1-E0518E7FBB02}"/>
              </a:ext>
            </a:extLst>
          </p:cNvPr>
          <p:cNvSpPr txBox="1"/>
          <p:nvPr/>
        </p:nvSpPr>
        <p:spPr>
          <a:xfrm>
            <a:off x="3636804" y="3109627"/>
            <a:ext cx="937192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S2:</a:t>
            </a:r>
            <a:endParaRPr lang="en-US" sz="2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" name="Google Shape;1534;g60be7dcf1c_0_434">
            <a:extLst>
              <a:ext uri="{FF2B5EF4-FFF2-40B4-BE49-F238E27FC236}">
                <a16:creationId xmlns:a16="http://schemas.microsoft.com/office/drawing/2014/main" id="{413375BE-8532-4EDB-9EA3-072EE0CFB21F}"/>
              </a:ext>
            </a:extLst>
          </p:cNvPr>
          <p:cNvSpPr txBox="1"/>
          <p:nvPr/>
        </p:nvSpPr>
        <p:spPr>
          <a:xfrm>
            <a:off x="5418643" y="3114678"/>
            <a:ext cx="615600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2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S3:</a:t>
            </a:r>
            <a:endParaRPr lang="en-US" sz="2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F2F574B-0A57-48BF-BDE7-B69F3522C9BF}"/>
              </a:ext>
            </a:extLst>
          </p:cNvPr>
          <p:cNvSpPr/>
          <p:nvPr/>
        </p:nvSpPr>
        <p:spPr>
          <a:xfrm rot="5400000">
            <a:off x="4257545" y="1618276"/>
            <a:ext cx="258470" cy="521011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2" name="Google Shape;1534;g60be7dcf1c_0_434">
            <a:extLst>
              <a:ext uri="{FF2B5EF4-FFF2-40B4-BE49-F238E27FC236}">
                <a16:creationId xmlns:a16="http://schemas.microsoft.com/office/drawing/2014/main" id="{27943E9C-BC70-42D3-BA5A-6F2DCF315C73}"/>
              </a:ext>
            </a:extLst>
          </p:cNvPr>
          <p:cNvSpPr txBox="1"/>
          <p:nvPr/>
        </p:nvSpPr>
        <p:spPr>
          <a:xfrm>
            <a:off x="2408273" y="2922949"/>
            <a:ext cx="267964" cy="3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Google Shape;1534;g60be7dcf1c_0_434">
            <a:extLst>
              <a:ext uri="{FF2B5EF4-FFF2-40B4-BE49-F238E27FC236}">
                <a16:creationId xmlns:a16="http://schemas.microsoft.com/office/drawing/2014/main" id="{D7609A88-F7CA-4176-90D6-9A28C79B8C39}"/>
              </a:ext>
            </a:extLst>
          </p:cNvPr>
          <p:cNvSpPr txBox="1"/>
          <p:nvPr/>
        </p:nvSpPr>
        <p:spPr>
          <a:xfrm>
            <a:off x="2414977" y="3146623"/>
            <a:ext cx="267964" cy="3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Google Shape;1534;g60be7dcf1c_0_434">
            <a:extLst>
              <a:ext uri="{FF2B5EF4-FFF2-40B4-BE49-F238E27FC236}">
                <a16:creationId xmlns:a16="http://schemas.microsoft.com/office/drawing/2014/main" id="{BBA2E2DC-FA66-4AED-B5B3-9086B45271B9}"/>
              </a:ext>
            </a:extLst>
          </p:cNvPr>
          <p:cNvSpPr txBox="1"/>
          <p:nvPr/>
        </p:nvSpPr>
        <p:spPr>
          <a:xfrm>
            <a:off x="2414977" y="3387552"/>
            <a:ext cx="267964" cy="3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" name="Google Shape;1534;g60be7dcf1c_0_434">
            <a:extLst>
              <a:ext uri="{FF2B5EF4-FFF2-40B4-BE49-F238E27FC236}">
                <a16:creationId xmlns:a16="http://schemas.microsoft.com/office/drawing/2014/main" id="{6D89AA40-B5DF-42EE-ABBE-5735E29CCC84}"/>
              </a:ext>
            </a:extLst>
          </p:cNvPr>
          <p:cNvSpPr txBox="1"/>
          <p:nvPr/>
        </p:nvSpPr>
        <p:spPr>
          <a:xfrm>
            <a:off x="2416557" y="3605772"/>
            <a:ext cx="267964" cy="3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7CC904E-C83B-4690-9020-236599B354A9}"/>
              </a:ext>
            </a:extLst>
          </p:cNvPr>
          <p:cNvCxnSpPr>
            <a:cxnSpLocks/>
            <a:stCxn id="119" idx="5"/>
            <a:endCxn id="124" idx="1"/>
          </p:cNvCxnSpPr>
          <p:nvPr/>
        </p:nvCxnSpPr>
        <p:spPr>
          <a:xfrm>
            <a:off x="4455758" y="4841560"/>
            <a:ext cx="230265" cy="1569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CEBF40E-4AC1-47B9-B85B-F3A1C77B3A2E}"/>
              </a:ext>
            </a:extLst>
          </p:cNvPr>
          <p:cNvSpPr/>
          <p:nvPr/>
        </p:nvSpPr>
        <p:spPr>
          <a:xfrm>
            <a:off x="4321612" y="4694496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A86D98A-6DE5-4B68-9883-24DC7C915451}"/>
              </a:ext>
            </a:extLst>
          </p:cNvPr>
          <p:cNvSpPr/>
          <p:nvPr/>
        </p:nvSpPr>
        <p:spPr>
          <a:xfrm>
            <a:off x="4020748" y="4980996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F4FD57A-260C-47C0-9B01-2D8730BD6419}"/>
              </a:ext>
            </a:extLst>
          </p:cNvPr>
          <p:cNvSpPr/>
          <p:nvPr/>
        </p:nvSpPr>
        <p:spPr>
          <a:xfrm>
            <a:off x="4939259" y="5304410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509DBC5-00BF-4B4A-AFFC-0BCAD675000E}"/>
              </a:ext>
            </a:extLst>
          </p:cNvPr>
          <p:cNvSpPr/>
          <p:nvPr/>
        </p:nvSpPr>
        <p:spPr>
          <a:xfrm>
            <a:off x="4663007" y="4973230"/>
            <a:ext cx="157162" cy="17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0" name="Google Shape;1534;g60be7dcf1c_0_434">
            <a:extLst>
              <a:ext uri="{FF2B5EF4-FFF2-40B4-BE49-F238E27FC236}">
                <a16:creationId xmlns:a16="http://schemas.microsoft.com/office/drawing/2014/main" id="{0FAB1912-872D-4496-89A5-45D1E46B3E87}"/>
              </a:ext>
            </a:extLst>
          </p:cNvPr>
          <p:cNvSpPr txBox="1"/>
          <p:nvPr/>
        </p:nvSpPr>
        <p:spPr>
          <a:xfrm>
            <a:off x="5171120" y="4866792"/>
            <a:ext cx="2382005" cy="59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e.g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tree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expander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048F9-99D7-46DF-BB3A-FE5D3325B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44</a:t>
            </a:fld>
            <a:endParaRPr lang="de-DE"/>
          </a:p>
        </p:txBody>
      </p:sp>
      <p:sp>
        <p:nvSpPr>
          <p:cNvPr id="64" name="Google Shape;1811;g60be7dcf1c_0_698">
            <a:extLst>
              <a:ext uri="{FF2B5EF4-FFF2-40B4-BE49-F238E27FC236}">
                <a16:creationId xmlns:a16="http://schemas.microsoft.com/office/drawing/2014/main" id="{A14846CE-34A7-41E5-A2A0-752F35D9BB61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48824665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26B0604-34FB-4C74-8EEF-54D39D90F238}"/>
              </a:ext>
            </a:extLst>
          </p:cNvPr>
          <p:cNvSpPr/>
          <p:nvPr/>
        </p:nvSpPr>
        <p:spPr>
          <a:xfrm>
            <a:off x="795019" y="3492195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59E138-458C-4EA2-AD2F-BFD915E56F2D}"/>
              </a:ext>
            </a:extLst>
          </p:cNvPr>
          <p:cNvSpPr/>
          <p:nvPr/>
        </p:nvSpPr>
        <p:spPr>
          <a:xfrm>
            <a:off x="6984430" y="34921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22" name="Google Shape;1631;g60be7dcf1c_0_529">
            <a:extLst>
              <a:ext uri="{FF2B5EF4-FFF2-40B4-BE49-F238E27FC236}">
                <a16:creationId xmlns:a16="http://schemas.microsoft.com/office/drawing/2014/main" id="{C72415C1-42A6-474F-8C10-9FB5A4F0BC4F}"/>
              </a:ext>
            </a:extLst>
          </p:cNvPr>
          <p:cNvSpPr txBox="1"/>
          <p:nvPr/>
        </p:nvSpPr>
        <p:spPr>
          <a:xfrm>
            <a:off x="0" y="540000"/>
            <a:ext cx="8211000" cy="81554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3" name="Google Shape;1632;g60be7dcf1c_0_529">
            <a:extLst>
              <a:ext uri="{FF2B5EF4-FFF2-40B4-BE49-F238E27FC236}">
                <a16:creationId xmlns:a16="http://schemas.microsoft.com/office/drawing/2014/main" id="{B5D75FFB-9541-476E-A2C3-92F1E27DE6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Design </a:t>
            </a:r>
            <a:r>
              <a:rPr lang="en-GB" sz="4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Tradeoffs</a:t>
            </a: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(1)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“Awareness-Dimension”</a:t>
            </a:r>
          </a:p>
        </p:txBody>
      </p:sp>
      <p:sp>
        <p:nvSpPr>
          <p:cNvPr id="24" name="Quad Arrow 7">
            <a:extLst>
              <a:ext uri="{FF2B5EF4-FFF2-40B4-BE49-F238E27FC236}">
                <a16:creationId xmlns:a16="http://schemas.microsoft.com/office/drawing/2014/main" id="{2B32284C-EF5D-4698-AA0A-740709243573}"/>
              </a:ext>
            </a:extLst>
          </p:cNvPr>
          <p:cNvSpPr/>
          <p:nvPr/>
        </p:nvSpPr>
        <p:spPr>
          <a:xfrm>
            <a:off x="2056285" y="1636708"/>
            <a:ext cx="4928145" cy="429575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A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CB2D52-E108-4CFA-B887-BC62F8FD5853}"/>
              </a:ext>
            </a:extLst>
          </p:cNvPr>
          <p:cNvSpPr/>
          <p:nvPr/>
        </p:nvSpPr>
        <p:spPr>
          <a:xfrm>
            <a:off x="4353157" y="3845103"/>
            <a:ext cx="373934" cy="2364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9C198A-4340-4492-8BC9-1F841BE87B43}"/>
              </a:ext>
            </a:extLst>
          </p:cNvPr>
          <p:cNvSpPr/>
          <p:nvPr/>
        </p:nvSpPr>
        <p:spPr>
          <a:xfrm>
            <a:off x="4329799" y="1683000"/>
            <a:ext cx="373934" cy="2045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8A40A37B-C38E-4BC1-B82C-038E7E227D18}"/>
              </a:ext>
            </a:extLst>
          </p:cNvPr>
          <p:cNvSpPr/>
          <p:nvPr/>
        </p:nvSpPr>
        <p:spPr>
          <a:xfrm>
            <a:off x="2270396" y="2221323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Consolas" panose="020B0609020204030204" pitchFamily="49" charset="0"/>
              </a:rPr>
              <a:t>Rotor</a:t>
            </a:r>
            <a:endParaRPr lang="en-AT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62FF0828-3EA2-4CDF-9A29-119384D4440C}"/>
              </a:ext>
            </a:extLst>
          </p:cNvPr>
          <p:cNvSpPr/>
          <p:nvPr/>
        </p:nvSpPr>
        <p:spPr>
          <a:xfrm>
            <a:off x="4806893" y="2221322"/>
            <a:ext cx="1932142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Google Shape;1534;g60be7dcf1c_0_434">
            <a:extLst>
              <a:ext uri="{FF2B5EF4-FFF2-40B4-BE49-F238E27FC236}">
                <a16:creationId xmlns:a16="http://schemas.microsoft.com/office/drawing/2014/main" id="{0E514C9A-A167-4041-A4B6-5BBD06772E9B}"/>
              </a:ext>
            </a:extLst>
          </p:cNvPr>
          <p:cNvSpPr txBox="1"/>
          <p:nvPr/>
        </p:nvSpPr>
        <p:spPr>
          <a:xfrm>
            <a:off x="950079" y="4421469"/>
            <a:ext cx="364421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Good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all-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-all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oblivious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very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fast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periodic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direct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connectivity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no control plane overhead</a:t>
            </a:r>
          </a:p>
          <a:p>
            <a:pPr lvl="0">
              <a:lnSpc>
                <a:spcPct val="115000"/>
              </a:lnSpc>
            </a:pP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534;g60be7dcf1c_0_434">
            <a:extLst>
              <a:ext uri="{FF2B5EF4-FFF2-40B4-BE49-F238E27FC236}">
                <a16:creationId xmlns:a16="http://schemas.microsoft.com/office/drawing/2014/main" id="{4D9273A9-94DB-4DA6-B987-1C7492EECB9D}"/>
              </a:ext>
            </a:extLst>
          </p:cNvPr>
          <p:cNvSpPr txBox="1"/>
          <p:nvPr/>
        </p:nvSpPr>
        <p:spPr>
          <a:xfrm>
            <a:off x="4809780" y="4421469"/>
            <a:ext cx="3584849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Good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elephant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flows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optimizable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toward traffic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but slower</a:t>
            </a:r>
          </a:p>
          <a:p>
            <a:pPr lvl="0">
              <a:lnSpc>
                <a:spcPct val="115000"/>
              </a:lnSpc>
            </a:pP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4363F-E0EA-4C65-8918-2A5D802EDC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45</a:t>
            </a:fld>
            <a:endParaRPr lang="de-DE"/>
          </a:p>
        </p:txBody>
      </p:sp>
      <p:sp>
        <p:nvSpPr>
          <p:cNvPr id="14" name="Google Shape;1811;g60be7dcf1c_0_698">
            <a:extLst>
              <a:ext uri="{FF2B5EF4-FFF2-40B4-BE49-F238E27FC236}">
                <a16:creationId xmlns:a16="http://schemas.microsoft.com/office/drawing/2014/main" id="{E94145D6-0E12-4256-BCA3-53E59B6FD7B0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21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2813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26B0604-34FB-4C74-8EEF-54D39D90F238}"/>
              </a:ext>
            </a:extLst>
          </p:cNvPr>
          <p:cNvSpPr/>
          <p:nvPr/>
        </p:nvSpPr>
        <p:spPr>
          <a:xfrm>
            <a:off x="795019" y="3492195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59E138-458C-4EA2-AD2F-BFD915E56F2D}"/>
              </a:ext>
            </a:extLst>
          </p:cNvPr>
          <p:cNvSpPr/>
          <p:nvPr/>
        </p:nvSpPr>
        <p:spPr>
          <a:xfrm>
            <a:off x="6984430" y="34921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22" name="Google Shape;1631;g60be7dcf1c_0_529">
            <a:extLst>
              <a:ext uri="{FF2B5EF4-FFF2-40B4-BE49-F238E27FC236}">
                <a16:creationId xmlns:a16="http://schemas.microsoft.com/office/drawing/2014/main" id="{C72415C1-42A6-474F-8C10-9FB5A4F0BC4F}"/>
              </a:ext>
            </a:extLst>
          </p:cNvPr>
          <p:cNvSpPr txBox="1"/>
          <p:nvPr/>
        </p:nvSpPr>
        <p:spPr>
          <a:xfrm>
            <a:off x="0" y="540000"/>
            <a:ext cx="8211000" cy="81554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3" name="Google Shape;1632;g60be7dcf1c_0_529">
            <a:extLst>
              <a:ext uri="{FF2B5EF4-FFF2-40B4-BE49-F238E27FC236}">
                <a16:creationId xmlns:a16="http://schemas.microsoft.com/office/drawing/2014/main" id="{B5D75FFB-9541-476E-A2C3-92F1E27DE6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Design </a:t>
            </a:r>
            <a:r>
              <a:rPr lang="en-GB" sz="4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Tradeoffs</a:t>
            </a: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(1)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“Awareness-Dimension”</a:t>
            </a:r>
          </a:p>
        </p:txBody>
      </p:sp>
      <p:sp>
        <p:nvSpPr>
          <p:cNvPr id="24" name="Quad Arrow 7">
            <a:extLst>
              <a:ext uri="{FF2B5EF4-FFF2-40B4-BE49-F238E27FC236}">
                <a16:creationId xmlns:a16="http://schemas.microsoft.com/office/drawing/2014/main" id="{2B32284C-EF5D-4698-AA0A-740709243573}"/>
              </a:ext>
            </a:extLst>
          </p:cNvPr>
          <p:cNvSpPr/>
          <p:nvPr/>
        </p:nvSpPr>
        <p:spPr>
          <a:xfrm>
            <a:off x="2056285" y="1636708"/>
            <a:ext cx="4928145" cy="429575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A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CB2D52-E108-4CFA-B887-BC62F8FD5853}"/>
              </a:ext>
            </a:extLst>
          </p:cNvPr>
          <p:cNvSpPr/>
          <p:nvPr/>
        </p:nvSpPr>
        <p:spPr>
          <a:xfrm>
            <a:off x="4353157" y="3845103"/>
            <a:ext cx="373934" cy="2364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9C198A-4340-4492-8BC9-1F841BE87B43}"/>
              </a:ext>
            </a:extLst>
          </p:cNvPr>
          <p:cNvSpPr/>
          <p:nvPr/>
        </p:nvSpPr>
        <p:spPr>
          <a:xfrm>
            <a:off x="4329799" y="1683000"/>
            <a:ext cx="373934" cy="2045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8A40A37B-C38E-4BC1-B82C-038E7E227D18}"/>
              </a:ext>
            </a:extLst>
          </p:cNvPr>
          <p:cNvSpPr/>
          <p:nvPr/>
        </p:nvSpPr>
        <p:spPr>
          <a:xfrm>
            <a:off x="2270396" y="2221323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Consolas" panose="020B0609020204030204" pitchFamily="49" charset="0"/>
              </a:rPr>
              <a:t>Rotor</a:t>
            </a:r>
            <a:endParaRPr lang="en-AT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62FF0828-3EA2-4CDF-9A29-119384D4440C}"/>
              </a:ext>
            </a:extLst>
          </p:cNvPr>
          <p:cNvSpPr/>
          <p:nvPr/>
        </p:nvSpPr>
        <p:spPr>
          <a:xfrm>
            <a:off x="4806893" y="2221322"/>
            <a:ext cx="1932142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Google Shape;1534;g60be7dcf1c_0_434">
            <a:extLst>
              <a:ext uri="{FF2B5EF4-FFF2-40B4-BE49-F238E27FC236}">
                <a16:creationId xmlns:a16="http://schemas.microsoft.com/office/drawing/2014/main" id="{0E514C9A-A167-4041-A4B6-5BBD06772E9B}"/>
              </a:ext>
            </a:extLst>
          </p:cNvPr>
          <p:cNvSpPr txBox="1"/>
          <p:nvPr/>
        </p:nvSpPr>
        <p:spPr>
          <a:xfrm>
            <a:off x="950079" y="4421469"/>
            <a:ext cx="364421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Good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all-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-all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oblivious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very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fast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periodic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direct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connectivity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no control plane overhead</a:t>
            </a:r>
          </a:p>
          <a:p>
            <a:pPr lvl="0">
              <a:lnSpc>
                <a:spcPct val="115000"/>
              </a:lnSpc>
            </a:pP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534;g60be7dcf1c_0_434">
            <a:extLst>
              <a:ext uri="{FF2B5EF4-FFF2-40B4-BE49-F238E27FC236}">
                <a16:creationId xmlns:a16="http://schemas.microsoft.com/office/drawing/2014/main" id="{4D9273A9-94DB-4DA6-B987-1C7492EECB9D}"/>
              </a:ext>
            </a:extLst>
          </p:cNvPr>
          <p:cNvSpPr txBox="1"/>
          <p:nvPr/>
        </p:nvSpPr>
        <p:spPr>
          <a:xfrm>
            <a:off x="4809780" y="4421469"/>
            <a:ext cx="3584849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Good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elephant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flows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optimizable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toward traffic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but slower</a:t>
            </a:r>
          </a:p>
          <a:p>
            <a:pPr lvl="0">
              <a:lnSpc>
                <a:spcPct val="115000"/>
              </a:lnSpc>
            </a:pP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730;g60be7dcf1c_0_603">
            <a:extLst>
              <a:ext uri="{FF2B5EF4-FFF2-40B4-BE49-F238E27FC236}">
                <a16:creationId xmlns:a16="http://schemas.microsoft.com/office/drawing/2014/main" id="{922C4AEF-793F-4E62-A339-17CBA5AD6A30}"/>
              </a:ext>
            </a:extLst>
          </p:cNvPr>
          <p:cNvSpPr txBox="1"/>
          <p:nvPr/>
        </p:nvSpPr>
        <p:spPr>
          <a:xfrm>
            <a:off x="1283599" y="5932459"/>
            <a:ext cx="628728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Compared to static networks: latency tax!</a:t>
            </a:r>
          </a:p>
        </p:txBody>
      </p:sp>
      <p:sp>
        <p:nvSpPr>
          <p:cNvPr id="15" name="Google Shape;1729;g60be7dcf1c_0_603">
            <a:extLst>
              <a:ext uri="{FF2B5EF4-FFF2-40B4-BE49-F238E27FC236}">
                <a16:creationId xmlns:a16="http://schemas.microsoft.com/office/drawing/2014/main" id="{62D693E3-9EFB-47DA-982E-8B99DC5B443C}"/>
              </a:ext>
            </a:extLst>
          </p:cNvPr>
          <p:cNvSpPr/>
          <p:nvPr/>
        </p:nvSpPr>
        <p:spPr>
          <a:xfrm>
            <a:off x="1621687" y="1799161"/>
            <a:ext cx="1131840" cy="1097708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6" name="Google Shape;1730;g60be7dcf1c_0_603">
            <a:extLst>
              <a:ext uri="{FF2B5EF4-FFF2-40B4-BE49-F238E27FC236}">
                <a16:creationId xmlns:a16="http://schemas.microsoft.com/office/drawing/2014/main" id="{89FB0529-01B0-4054-B1BE-977A196CC58D}"/>
              </a:ext>
            </a:extLst>
          </p:cNvPr>
          <p:cNvSpPr txBox="1"/>
          <p:nvPr/>
        </p:nvSpPr>
        <p:spPr>
          <a:xfrm>
            <a:off x="1166169" y="2125951"/>
            <a:ext cx="204287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low tax</a:t>
            </a:r>
          </a:p>
        </p:txBody>
      </p:sp>
      <p:sp>
        <p:nvSpPr>
          <p:cNvPr id="17" name="Google Shape;1729;g60be7dcf1c_0_603">
            <a:extLst>
              <a:ext uri="{FF2B5EF4-FFF2-40B4-BE49-F238E27FC236}">
                <a16:creationId xmlns:a16="http://schemas.microsoft.com/office/drawing/2014/main" id="{5C17A64D-3CE5-42A4-8C64-40420405A67E}"/>
              </a:ext>
            </a:extLst>
          </p:cNvPr>
          <p:cNvSpPr/>
          <p:nvPr/>
        </p:nvSpPr>
        <p:spPr>
          <a:xfrm>
            <a:off x="6276275" y="1799161"/>
            <a:ext cx="1131840" cy="1097708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8" name="Google Shape;1730;g60be7dcf1c_0_603">
            <a:extLst>
              <a:ext uri="{FF2B5EF4-FFF2-40B4-BE49-F238E27FC236}">
                <a16:creationId xmlns:a16="http://schemas.microsoft.com/office/drawing/2014/main" id="{F3833457-56E6-4CED-ABC5-D1880A72CC44}"/>
              </a:ext>
            </a:extLst>
          </p:cNvPr>
          <p:cNvSpPr txBox="1"/>
          <p:nvPr/>
        </p:nvSpPr>
        <p:spPr>
          <a:xfrm>
            <a:off x="5820757" y="2125951"/>
            <a:ext cx="204287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high 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1137-20E5-4390-8893-0365A7D2BB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46</a:t>
            </a:fld>
            <a:endParaRPr lang="de-DE"/>
          </a:p>
        </p:txBody>
      </p:sp>
      <p:sp>
        <p:nvSpPr>
          <p:cNvPr id="26" name="Google Shape;1811;g60be7dcf1c_0_698">
            <a:extLst>
              <a:ext uri="{FF2B5EF4-FFF2-40B4-BE49-F238E27FC236}">
                <a16:creationId xmlns:a16="http://schemas.microsoft.com/office/drawing/2014/main" id="{1EEE8991-D0DE-4E2A-A243-89940F62A865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21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62363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631;g60be7dcf1c_0_529">
            <a:extLst>
              <a:ext uri="{FF2B5EF4-FFF2-40B4-BE49-F238E27FC236}">
                <a16:creationId xmlns:a16="http://schemas.microsoft.com/office/drawing/2014/main" id="{C72415C1-42A6-474F-8C10-9FB5A4F0BC4F}"/>
              </a:ext>
            </a:extLst>
          </p:cNvPr>
          <p:cNvSpPr txBox="1"/>
          <p:nvPr/>
        </p:nvSpPr>
        <p:spPr>
          <a:xfrm>
            <a:off x="0" y="540000"/>
            <a:ext cx="8211000" cy="81554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3" name="Google Shape;1632;g60be7dcf1c_0_529">
            <a:extLst>
              <a:ext uri="{FF2B5EF4-FFF2-40B4-BE49-F238E27FC236}">
                <a16:creationId xmlns:a16="http://schemas.microsoft.com/office/drawing/2014/main" id="{B5D75FFB-9541-476E-A2C3-92F1E27DE6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Design </a:t>
            </a:r>
            <a:r>
              <a:rPr lang="en-GB" sz="4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Tradeoffs</a:t>
            </a: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(2)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“Flexibility-Dimension”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9C198A-4340-4492-8BC9-1F841BE87B43}"/>
              </a:ext>
            </a:extLst>
          </p:cNvPr>
          <p:cNvSpPr/>
          <p:nvPr/>
        </p:nvSpPr>
        <p:spPr>
          <a:xfrm>
            <a:off x="6075769" y="1987602"/>
            <a:ext cx="373934" cy="2045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Quad Arrow 7">
            <a:extLst>
              <a:ext uri="{FF2B5EF4-FFF2-40B4-BE49-F238E27FC236}">
                <a16:creationId xmlns:a16="http://schemas.microsoft.com/office/drawing/2014/main" id="{8F5C372D-12AA-44A5-B24E-4D0A2EB61CB8}"/>
              </a:ext>
            </a:extLst>
          </p:cNvPr>
          <p:cNvSpPr/>
          <p:nvPr/>
        </p:nvSpPr>
        <p:spPr>
          <a:xfrm>
            <a:off x="3460229" y="1931398"/>
            <a:ext cx="4178788" cy="429575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D69405-620C-449E-BC6F-D9D1C01CFE41}"/>
              </a:ext>
            </a:extLst>
          </p:cNvPr>
          <p:cNvSpPr/>
          <p:nvPr/>
        </p:nvSpPr>
        <p:spPr>
          <a:xfrm>
            <a:off x="5100557" y="6343774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2EAC5F-7DB9-41B5-8B7C-EBD145CD2DE1}"/>
              </a:ext>
            </a:extLst>
          </p:cNvPr>
          <p:cNvSpPr/>
          <p:nvPr/>
        </p:nvSpPr>
        <p:spPr>
          <a:xfrm>
            <a:off x="5083093" y="1612082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AFD23ED8-EEB9-424E-AF62-72C21C0AFAFB}"/>
              </a:ext>
            </a:extLst>
          </p:cNvPr>
          <p:cNvSpPr/>
          <p:nvPr/>
        </p:nvSpPr>
        <p:spPr>
          <a:xfrm>
            <a:off x="5849619" y="2525925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Rotor /</a:t>
            </a:r>
          </a:p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47DF525A-1AAC-4B51-9C88-E7A856578498}"/>
              </a:ext>
            </a:extLst>
          </p:cNvPr>
          <p:cNvSpPr/>
          <p:nvPr/>
        </p:nvSpPr>
        <p:spPr>
          <a:xfrm>
            <a:off x="5849619" y="4381493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Clos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FA91E1-9DD3-409B-9ECB-0AB6DCB7F313}"/>
              </a:ext>
            </a:extLst>
          </p:cNvPr>
          <p:cNvSpPr/>
          <p:nvPr/>
        </p:nvSpPr>
        <p:spPr>
          <a:xfrm>
            <a:off x="5612070" y="3921954"/>
            <a:ext cx="20983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807E52-452B-4C84-843B-6738E87C060F}"/>
              </a:ext>
            </a:extLst>
          </p:cNvPr>
          <p:cNvSpPr/>
          <p:nvPr/>
        </p:nvSpPr>
        <p:spPr>
          <a:xfrm>
            <a:off x="5706875" y="3850227"/>
            <a:ext cx="20983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FE3A5B-3ED8-4191-898A-A1878D7D97D2}"/>
              </a:ext>
            </a:extLst>
          </p:cNvPr>
          <p:cNvSpPr/>
          <p:nvPr/>
        </p:nvSpPr>
        <p:spPr>
          <a:xfrm>
            <a:off x="3400676" y="3864293"/>
            <a:ext cx="20983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2" name="Google Shape;1534;g60be7dcf1c_0_434">
            <a:extLst>
              <a:ext uri="{FF2B5EF4-FFF2-40B4-BE49-F238E27FC236}">
                <a16:creationId xmlns:a16="http://schemas.microsoft.com/office/drawing/2014/main" id="{CCDC1DE3-CD37-4613-BF3E-C2629FF4F5FE}"/>
              </a:ext>
            </a:extLst>
          </p:cNvPr>
          <p:cNvSpPr txBox="1"/>
          <p:nvPr/>
        </p:nvSpPr>
        <p:spPr>
          <a:xfrm>
            <a:off x="1363239" y="2491492"/>
            <a:ext cx="364421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Good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high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throughput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direct connectivity saves    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bandwidth along links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Google Shape;1534;g60be7dcf1c_0_434">
            <a:extLst>
              <a:ext uri="{FF2B5EF4-FFF2-40B4-BE49-F238E27FC236}">
                <a16:creationId xmlns:a16="http://schemas.microsoft.com/office/drawing/2014/main" id="{6D5F0CC1-00EA-4F4F-8AA0-64C15E1978BC}"/>
              </a:ext>
            </a:extLst>
          </p:cNvPr>
          <p:cNvSpPr txBox="1"/>
          <p:nvPr/>
        </p:nvSpPr>
        <p:spPr>
          <a:xfrm>
            <a:off x="1363239" y="4283867"/>
            <a:ext cx="364421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Good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low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latency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no need to wait for 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reconfigurable links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compared to dynamic: </a:t>
            </a:r>
          </a:p>
          <a:p>
            <a:pPr>
              <a:lnSpc>
                <a:spcPct val="115000"/>
              </a:lnSpc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 bandwidth tax (multi-hop)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8980B-4069-463F-B2D6-7A6B3948D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47</a:t>
            </a:fld>
            <a:endParaRPr lang="de-DE"/>
          </a:p>
        </p:txBody>
      </p:sp>
      <p:sp>
        <p:nvSpPr>
          <p:cNvPr id="16" name="Google Shape;1811;g60be7dcf1c_0_698">
            <a:extLst>
              <a:ext uri="{FF2B5EF4-FFF2-40B4-BE49-F238E27FC236}">
                <a16:creationId xmlns:a16="http://schemas.microsoft.com/office/drawing/2014/main" id="{EBAE3346-035A-4472-B5C0-0994E1E3E118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43603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631;g60be7dcf1c_0_529">
            <a:extLst>
              <a:ext uri="{FF2B5EF4-FFF2-40B4-BE49-F238E27FC236}">
                <a16:creationId xmlns:a16="http://schemas.microsoft.com/office/drawing/2014/main" id="{C72415C1-42A6-474F-8C10-9FB5A4F0BC4F}"/>
              </a:ext>
            </a:extLst>
          </p:cNvPr>
          <p:cNvSpPr txBox="1"/>
          <p:nvPr/>
        </p:nvSpPr>
        <p:spPr>
          <a:xfrm>
            <a:off x="0" y="540000"/>
            <a:ext cx="8211000" cy="81554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3" name="Google Shape;1632;g60be7dcf1c_0_529">
            <a:extLst>
              <a:ext uri="{FF2B5EF4-FFF2-40B4-BE49-F238E27FC236}">
                <a16:creationId xmlns:a16="http://schemas.microsoft.com/office/drawing/2014/main" id="{B5D75FFB-9541-476E-A2C3-92F1E27DE6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Design </a:t>
            </a:r>
            <a:r>
              <a:rPr lang="en-GB" sz="4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Tradeoffs</a:t>
            </a: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(2)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“Flexibility-Dimension”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9C198A-4340-4492-8BC9-1F841BE87B43}"/>
              </a:ext>
            </a:extLst>
          </p:cNvPr>
          <p:cNvSpPr/>
          <p:nvPr/>
        </p:nvSpPr>
        <p:spPr>
          <a:xfrm>
            <a:off x="6075769" y="1987602"/>
            <a:ext cx="373934" cy="2045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Quad Arrow 7">
            <a:extLst>
              <a:ext uri="{FF2B5EF4-FFF2-40B4-BE49-F238E27FC236}">
                <a16:creationId xmlns:a16="http://schemas.microsoft.com/office/drawing/2014/main" id="{8F5C372D-12AA-44A5-B24E-4D0A2EB61CB8}"/>
              </a:ext>
            </a:extLst>
          </p:cNvPr>
          <p:cNvSpPr/>
          <p:nvPr/>
        </p:nvSpPr>
        <p:spPr>
          <a:xfrm>
            <a:off x="3460229" y="1931398"/>
            <a:ext cx="4178788" cy="429575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D69405-620C-449E-BC6F-D9D1C01CFE41}"/>
              </a:ext>
            </a:extLst>
          </p:cNvPr>
          <p:cNvSpPr/>
          <p:nvPr/>
        </p:nvSpPr>
        <p:spPr>
          <a:xfrm>
            <a:off x="5100557" y="6343774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2EAC5F-7DB9-41B5-8B7C-EBD145CD2DE1}"/>
              </a:ext>
            </a:extLst>
          </p:cNvPr>
          <p:cNvSpPr/>
          <p:nvPr/>
        </p:nvSpPr>
        <p:spPr>
          <a:xfrm>
            <a:off x="5083093" y="1612082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AFD23ED8-EEB9-424E-AF62-72C21C0AFAFB}"/>
              </a:ext>
            </a:extLst>
          </p:cNvPr>
          <p:cNvSpPr/>
          <p:nvPr/>
        </p:nvSpPr>
        <p:spPr>
          <a:xfrm>
            <a:off x="5849619" y="2525925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Rotor /</a:t>
            </a:r>
          </a:p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47DF525A-1AAC-4B51-9C88-E7A856578498}"/>
              </a:ext>
            </a:extLst>
          </p:cNvPr>
          <p:cNvSpPr/>
          <p:nvPr/>
        </p:nvSpPr>
        <p:spPr>
          <a:xfrm>
            <a:off x="5849619" y="4381493"/>
            <a:ext cx="1860770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Clos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FA91E1-9DD3-409B-9ECB-0AB6DCB7F313}"/>
              </a:ext>
            </a:extLst>
          </p:cNvPr>
          <p:cNvSpPr/>
          <p:nvPr/>
        </p:nvSpPr>
        <p:spPr>
          <a:xfrm>
            <a:off x="5612070" y="3921954"/>
            <a:ext cx="20983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807E52-452B-4C84-843B-6738E87C060F}"/>
              </a:ext>
            </a:extLst>
          </p:cNvPr>
          <p:cNvSpPr/>
          <p:nvPr/>
        </p:nvSpPr>
        <p:spPr>
          <a:xfrm>
            <a:off x="5706875" y="3850227"/>
            <a:ext cx="20983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FE3A5B-3ED8-4191-898A-A1878D7D97D2}"/>
              </a:ext>
            </a:extLst>
          </p:cNvPr>
          <p:cNvSpPr/>
          <p:nvPr/>
        </p:nvSpPr>
        <p:spPr>
          <a:xfrm>
            <a:off x="3400676" y="3864293"/>
            <a:ext cx="20983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2" name="Google Shape;1534;g60be7dcf1c_0_434">
            <a:extLst>
              <a:ext uri="{FF2B5EF4-FFF2-40B4-BE49-F238E27FC236}">
                <a16:creationId xmlns:a16="http://schemas.microsoft.com/office/drawing/2014/main" id="{CCDC1DE3-CD37-4613-BF3E-C2629FF4F5FE}"/>
              </a:ext>
            </a:extLst>
          </p:cNvPr>
          <p:cNvSpPr txBox="1"/>
          <p:nvPr/>
        </p:nvSpPr>
        <p:spPr>
          <a:xfrm>
            <a:off x="1363239" y="2491492"/>
            <a:ext cx="364421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Good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high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throughput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direct connectivity saves    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bandwidth along links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Google Shape;1534;g60be7dcf1c_0_434">
            <a:extLst>
              <a:ext uri="{FF2B5EF4-FFF2-40B4-BE49-F238E27FC236}">
                <a16:creationId xmlns:a16="http://schemas.microsoft.com/office/drawing/2014/main" id="{6D5F0CC1-00EA-4F4F-8AA0-64C15E1978BC}"/>
              </a:ext>
            </a:extLst>
          </p:cNvPr>
          <p:cNvSpPr txBox="1"/>
          <p:nvPr/>
        </p:nvSpPr>
        <p:spPr>
          <a:xfrm>
            <a:off x="1363239" y="4283867"/>
            <a:ext cx="3644218" cy="169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Good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low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latency</a:t>
            </a:r>
            <a:r>
              <a:rPr lang="de-DE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no need to wait for 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reconfigurable links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compared to dynamic: </a:t>
            </a:r>
          </a:p>
          <a:p>
            <a:pPr>
              <a:lnSpc>
                <a:spcPct val="115000"/>
              </a:lnSpc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 bandwidth tax (multi-hop)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1729;g60be7dcf1c_0_603">
            <a:extLst>
              <a:ext uri="{FF2B5EF4-FFF2-40B4-BE49-F238E27FC236}">
                <a16:creationId xmlns:a16="http://schemas.microsoft.com/office/drawing/2014/main" id="{B957C268-DCD8-47B4-85FD-4B6682C161F6}"/>
              </a:ext>
            </a:extLst>
          </p:cNvPr>
          <p:cNvSpPr/>
          <p:nvPr/>
        </p:nvSpPr>
        <p:spPr>
          <a:xfrm>
            <a:off x="7167902" y="3995044"/>
            <a:ext cx="1131840" cy="1097708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5" name="Google Shape;1730;g60be7dcf1c_0_603">
            <a:extLst>
              <a:ext uri="{FF2B5EF4-FFF2-40B4-BE49-F238E27FC236}">
                <a16:creationId xmlns:a16="http://schemas.microsoft.com/office/drawing/2014/main" id="{31619A2D-657C-4996-9149-E7F215E22822}"/>
              </a:ext>
            </a:extLst>
          </p:cNvPr>
          <p:cNvSpPr txBox="1"/>
          <p:nvPr/>
        </p:nvSpPr>
        <p:spPr>
          <a:xfrm>
            <a:off x="6700668" y="4228364"/>
            <a:ext cx="204287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bandwidth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tax</a:t>
            </a:r>
          </a:p>
        </p:txBody>
      </p:sp>
      <p:sp>
        <p:nvSpPr>
          <p:cNvPr id="36" name="Google Shape;1729;g60be7dcf1c_0_603">
            <a:extLst>
              <a:ext uri="{FF2B5EF4-FFF2-40B4-BE49-F238E27FC236}">
                <a16:creationId xmlns:a16="http://schemas.microsoft.com/office/drawing/2014/main" id="{26F8B6D9-1619-4C2D-8F87-7B7BCE1932A7}"/>
              </a:ext>
            </a:extLst>
          </p:cNvPr>
          <p:cNvSpPr/>
          <p:nvPr/>
        </p:nvSpPr>
        <p:spPr>
          <a:xfrm>
            <a:off x="7144469" y="2195369"/>
            <a:ext cx="1131840" cy="1097708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7" name="Google Shape;1730;g60be7dcf1c_0_603">
            <a:extLst>
              <a:ext uri="{FF2B5EF4-FFF2-40B4-BE49-F238E27FC236}">
                <a16:creationId xmlns:a16="http://schemas.microsoft.com/office/drawing/2014/main" id="{05CEEDE3-64BC-4DBD-A92C-A97226E9D627}"/>
              </a:ext>
            </a:extLst>
          </p:cNvPr>
          <p:cNvSpPr txBox="1"/>
          <p:nvPr/>
        </p:nvSpPr>
        <p:spPr>
          <a:xfrm>
            <a:off x="6677235" y="2428689"/>
            <a:ext cx="2042876" cy="6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latency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EFD20-F237-4687-A5E9-BFA09D5CA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48</a:t>
            </a:fld>
            <a:endParaRPr lang="de-DE"/>
          </a:p>
        </p:txBody>
      </p:sp>
      <p:sp>
        <p:nvSpPr>
          <p:cNvPr id="20" name="Google Shape;1811;g60be7dcf1c_0_698">
            <a:extLst>
              <a:ext uri="{FF2B5EF4-FFF2-40B4-BE49-F238E27FC236}">
                <a16:creationId xmlns:a16="http://schemas.microsoft.com/office/drawing/2014/main" id="{A8393F57-0D20-4597-8989-2D8221663AB4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57115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-40144" y="540000"/>
            <a:ext cx="8211069" cy="530412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69658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First Observations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1534;g60be7dcf1c_0_434">
            <a:extLst>
              <a:ext uri="{FF2B5EF4-FFF2-40B4-BE49-F238E27FC236}">
                <a16:creationId xmlns:a16="http://schemas.microsoft.com/office/drawing/2014/main" id="{B0A284EF-FECF-4794-B1F4-928622891E72}"/>
              </a:ext>
            </a:extLst>
          </p:cNvPr>
          <p:cNvSpPr txBox="1"/>
          <p:nvPr/>
        </p:nvSpPr>
        <p:spPr>
          <a:xfrm>
            <a:off x="895068" y="2410218"/>
            <a:ext cx="6460275" cy="2373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1: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Different topologies provide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different tradeoffs. 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2: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Different traffic requires different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topology types. 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3: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mismatch of demand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topology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can increase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flow completion times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631BFF-87D9-45C7-8BF9-A72335DD8301}"/>
              </a:ext>
            </a:extLst>
          </p:cNvPr>
          <p:cNvSpPr/>
          <p:nvPr/>
        </p:nvSpPr>
        <p:spPr>
          <a:xfrm>
            <a:off x="1195393" y="4783224"/>
            <a:ext cx="61241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⇀</a:t>
            </a:r>
            <a:r>
              <a:rPr lang="en-US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bad idea: </a:t>
            </a:r>
            <a:r>
              <a:rPr lang="en-US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serving mice flows on Rotor topology</a:t>
            </a:r>
          </a:p>
          <a:p>
            <a:r>
              <a:rPr lang="en-GB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⇀</a:t>
            </a:r>
            <a:r>
              <a:rPr lang="en-US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bad idea: </a:t>
            </a:r>
            <a:r>
              <a:rPr lang="en-US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serving elephant flows on static topology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8A327-02AE-4D2E-BC80-39001972B3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49</a:t>
            </a:fld>
            <a:endParaRPr lang="de-DE"/>
          </a:p>
        </p:txBody>
      </p:sp>
      <p:sp>
        <p:nvSpPr>
          <p:cNvPr id="7" name="Google Shape;1811;g60be7dcf1c_0_698">
            <a:extLst>
              <a:ext uri="{FF2B5EF4-FFF2-40B4-BE49-F238E27FC236}">
                <a16:creationId xmlns:a16="http://schemas.microsoft.com/office/drawing/2014/main" id="{1E3F32EA-7630-41E8-A57A-F58C13BDC6FB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23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2065029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g60be7dcf1c_0_212"/>
          <p:cNvPicPr preferRelativeResize="0"/>
          <p:nvPr/>
        </p:nvPicPr>
        <p:blipFill rotWithShape="1">
          <a:blip r:embed="rId3">
            <a:alphaModFix/>
          </a:blip>
          <a:srcRect t="5677" b="17387"/>
          <a:stretch/>
        </p:blipFill>
        <p:spPr>
          <a:xfrm>
            <a:off x="733550" y="2184300"/>
            <a:ext cx="7096097" cy="409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g60be7dcf1c_0_212"/>
          <p:cNvSpPr/>
          <p:nvPr/>
        </p:nvSpPr>
        <p:spPr>
          <a:xfrm flipH="1">
            <a:off x="5493900" y="2655725"/>
            <a:ext cx="2717100" cy="15951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298" name="Google Shape;1298;g60be7dcf1c_0_212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299" name="Google Shape;1299;g60be7dcf1c_0_212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Root Cause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Fixed and Demand-Oblivious Topology</a:t>
            </a:r>
          </a:p>
        </p:txBody>
      </p:sp>
      <p:sp>
        <p:nvSpPr>
          <p:cNvPr id="1302" name="Google Shape;1302;g60be7dcf1c_0_212"/>
          <p:cNvSpPr txBox="1"/>
          <p:nvPr/>
        </p:nvSpPr>
        <p:spPr>
          <a:xfrm>
            <a:off x="6292098" y="2644075"/>
            <a:ext cx="2023725" cy="16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Many </a:t>
            </a:r>
            <a:r>
              <a:rPr lang="en-GB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flavors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 in common: fixed and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oblivious 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 actual demand.</a:t>
            </a:r>
            <a:endParaRPr lang="en-GB"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289;g60be7dcf1c_0_204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-40144" y="539999"/>
            <a:ext cx="8211069" cy="1208511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69658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Examples: </a:t>
            </a:r>
          </a:p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Match or Mismatch?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8BF13590-6EE0-4781-ACAD-F9E18AC84BD1}"/>
              </a:ext>
            </a:extLst>
          </p:cNvPr>
          <p:cNvSpPr/>
          <p:nvPr/>
        </p:nvSpPr>
        <p:spPr>
          <a:xfrm>
            <a:off x="868586" y="2231881"/>
            <a:ext cx="1215899" cy="1035692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latin typeface="Consolas" panose="020B0609020204030204" pitchFamily="49" charset="0"/>
            </a:endParaRPr>
          </a:p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latin typeface="Consolas" panose="020B0609020204030204" pitchFamily="49" charset="0"/>
              </a:rPr>
              <a:t>Shuffling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5C365-AE3F-4A54-B2DD-0EB3071DB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71" y="2329209"/>
            <a:ext cx="489220" cy="361615"/>
          </a:xfrm>
          <a:prstGeom prst="rect">
            <a:avLst/>
          </a:pr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2F878AA0-09C0-4CE3-B2FB-92150D906E61}"/>
              </a:ext>
            </a:extLst>
          </p:cNvPr>
          <p:cNvSpPr/>
          <p:nvPr/>
        </p:nvSpPr>
        <p:spPr>
          <a:xfrm>
            <a:off x="2324692" y="2242470"/>
            <a:ext cx="1178386" cy="1006511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solidFill>
                  <a:schemeClr val="bg1"/>
                </a:solidFill>
                <a:latin typeface="Consolas" panose="020B0609020204030204" pitchFamily="49" charset="0"/>
              </a:rPr>
              <a:t>ML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A7E196CA-20A5-4A61-AA99-818FAC8D081C}"/>
              </a:ext>
            </a:extLst>
          </p:cNvPr>
          <p:cNvSpPr/>
          <p:nvPr/>
        </p:nvSpPr>
        <p:spPr>
          <a:xfrm>
            <a:off x="909078" y="3548152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Delay sensitive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30773397-A858-433D-9E8E-C6CCAFAA8268}"/>
              </a:ext>
            </a:extLst>
          </p:cNvPr>
          <p:cNvSpPr/>
          <p:nvPr/>
        </p:nvSpPr>
        <p:spPr>
          <a:xfrm>
            <a:off x="2327671" y="3556952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Telemetry / control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7DE9B-5B26-40F4-9E58-60FD7D8C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878" y="2392289"/>
            <a:ext cx="517081" cy="359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32CA3-8F1B-4B49-9DF7-5D02DCF5B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3665879"/>
            <a:ext cx="379541" cy="3710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89A5AD-8C88-4E30-895B-032A953B0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523" y="3600905"/>
            <a:ext cx="524904" cy="500969"/>
          </a:xfrm>
          <a:prstGeom prst="rect">
            <a:avLst/>
          </a:prstGeom>
        </p:spPr>
      </p:pic>
      <p:sp>
        <p:nvSpPr>
          <p:cNvPr id="19" name="Google Shape;1534;g60be7dcf1c_0_434">
            <a:extLst>
              <a:ext uri="{FF2B5EF4-FFF2-40B4-BE49-F238E27FC236}">
                <a16:creationId xmlns:a16="http://schemas.microsoft.com/office/drawing/2014/main" id="{D94D4708-3D8C-43CF-ADDA-8C359E9A6BD2}"/>
              </a:ext>
            </a:extLst>
          </p:cNvPr>
          <p:cNvSpPr txBox="1"/>
          <p:nvPr/>
        </p:nvSpPr>
        <p:spPr>
          <a:xfrm>
            <a:off x="1792427" y="4789493"/>
            <a:ext cx="1475436" cy="5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Quad Arrow 7">
            <a:extLst>
              <a:ext uri="{FF2B5EF4-FFF2-40B4-BE49-F238E27FC236}">
                <a16:creationId xmlns:a16="http://schemas.microsoft.com/office/drawing/2014/main" id="{ED3EBABF-337A-4F05-9FF3-207BFFC1F8D5}"/>
              </a:ext>
            </a:extLst>
          </p:cNvPr>
          <p:cNvSpPr/>
          <p:nvPr/>
        </p:nvSpPr>
        <p:spPr>
          <a:xfrm>
            <a:off x="4851085" y="3402964"/>
            <a:ext cx="3444129" cy="2321906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2C1B52-7D84-472E-9288-31A22274190B}"/>
              </a:ext>
            </a:extLst>
          </p:cNvPr>
          <p:cNvSpPr/>
          <p:nvPr/>
        </p:nvSpPr>
        <p:spPr>
          <a:xfrm>
            <a:off x="6196822" y="5789491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FCB85-52C6-4200-BBED-B677A1C79DA7}"/>
              </a:ext>
            </a:extLst>
          </p:cNvPr>
          <p:cNvSpPr/>
          <p:nvPr/>
        </p:nvSpPr>
        <p:spPr>
          <a:xfrm>
            <a:off x="3648286" y="4274206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50BD80-E8ED-4DF2-B0FD-3858EA5C08F4}"/>
              </a:ext>
            </a:extLst>
          </p:cNvPr>
          <p:cNvSpPr/>
          <p:nvPr/>
        </p:nvSpPr>
        <p:spPr>
          <a:xfrm>
            <a:off x="8270074" y="42875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53552C-AAC2-446E-9BA7-776F549EDC2C}"/>
              </a:ext>
            </a:extLst>
          </p:cNvPr>
          <p:cNvSpPr/>
          <p:nvPr/>
        </p:nvSpPr>
        <p:spPr>
          <a:xfrm>
            <a:off x="6054276" y="2980493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CB25F5B9-3B8E-4BA3-9C9A-DDBFAD50A176}"/>
              </a:ext>
            </a:extLst>
          </p:cNvPr>
          <p:cNvSpPr/>
          <p:nvPr/>
        </p:nvSpPr>
        <p:spPr>
          <a:xfrm>
            <a:off x="4851086" y="3494012"/>
            <a:ext cx="1457222" cy="740696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Rotor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87B69996-52E8-4F29-B989-4E8E15EB0766}"/>
              </a:ext>
            </a:extLst>
          </p:cNvPr>
          <p:cNvSpPr/>
          <p:nvPr/>
        </p:nvSpPr>
        <p:spPr>
          <a:xfrm>
            <a:off x="6818192" y="3510773"/>
            <a:ext cx="1457222" cy="748811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A09C049-6472-4653-9AC2-055A06F540F7}"/>
              </a:ext>
            </a:extLst>
          </p:cNvPr>
          <p:cNvSpPr/>
          <p:nvPr/>
        </p:nvSpPr>
        <p:spPr>
          <a:xfrm>
            <a:off x="4947997" y="4872370"/>
            <a:ext cx="1457222" cy="740696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Static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Google Shape;1534;g60be7dcf1c_0_434">
            <a:extLst>
              <a:ext uri="{FF2B5EF4-FFF2-40B4-BE49-F238E27FC236}">
                <a16:creationId xmlns:a16="http://schemas.microsoft.com/office/drawing/2014/main" id="{A52F7282-7569-4A3A-9074-F7B045EE6178}"/>
              </a:ext>
            </a:extLst>
          </p:cNvPr>
          <p:cNvSpPr txBox="1"/>
          <p:nvPr/>
        </p:nvSpPr>
        <p:spPr>
          <a:xfrm>
            <a:off x="5986253" y="6379484"/>
            <a:ext cx="1475436" cy="5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73E43-02A1-46F1-8106-7B62C7A665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50</a:t>
            </a:fld>
            <a:endParaRPr lang="de-DE"/>
          </a:p>
        </p:txBody>
      </p:sp>
      <p:sp>
        <p:nvSpPr>
          <p:cNvPr id="29" name="Google Shape;1811;g60be7dcf1c_0_698">
            <a:extLst>
              <a:ext uri="{FF2B5EF4-FFF2-40B4-BE49-F238E27FC236}">
                <a16:creationId xmlns:a16="http://schemas.microsoft.com/office/drawing/2014/main" id="{264F86E3-E9A6-4ED5-BE6C-44301BFAE172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58538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-40144" y="539999"/>
            <a:ext cx="8211069" cy="1208511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69658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Examples: </a:t>
            </a:r>
          </a:p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Match or Mismatch?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8BF13590-6EE0-4781-ACAD-F9E18AC84BD1}"/>
              </a:ext>
            </a:extLst>
          </p:cNvPr>
          <p:cNvSpPr/>
          <p:nvPr/>
        </p:nvSpPr>
        <p:spPr>
          <a:xfrm>
            <a:off x="868586" y="2231881"/>
            <a:ext cx="1215899" cy="1035692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latin typeface="Consolas" panose="020B0609020204030204" pitchFamily="49" charset="0"/>
            </a:endParaRPr>
          </a:p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latin typeface="Consolas" panose="020B0609020204030204" pitchFamily="49" charset="0"/>
              </a:rPr>
              <a:t>Shuffling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5C365-AE3F-4A54-B2DD-0EB3071DB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71" y="2329209"/>
            <a:ext cx="489220" cy="361615"/>
          </a:xfrm>
          <a:prstGeom prst="rect">
            <a:avLst/>
          </a:pr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2F878AA0-09C0-4CE3-B2FB-92150D906E61}"/>
              </a:ext>
            </a:extLst>
          </p:cNvPr>
          <p:cNvSpPr/>
          <p:nvPr/>
        </p:nvSpPr>
        <p:spPr>
          <a:xfrm>
            <a:off x="2324692" y="2242470"/>
            <a:ext cx="1178386" cy="1006511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solidFill>
                  <a:schemeClr val="bg1"/>
                </a:solidFill>
                <a:latin typeface="Consolas" panose="020B0609020204030204" pitchFamily="49" charset="0"/>
              </a:rPr>
              <a:t>ML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A7E196CA-20A5-4A61-AA99-818FAC8D081C}"/>
              </a:ext>
            </a:extLst>
          </p:cNvPr>
          <p:cNvSpPr/>
          <p:nvPr/>
        </p:nvSpPr>
        <p:spPr>
          <a:xfrm>
            <a:off x="909078" y="3548152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Delay sensitive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30773397-A858-433D-9E8E-C6CCAFAA8268}"/>
              </a:ext>
            </a:extLst>
          </p:cNvPr>
          <p:cNvSpPr/>
          <p:nvPr/>
        </p:nvSpPr>
        <p:spPr>
          <a:xfrm>
            <a:off x="2327671" y="3556952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Telemetry / control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7DE9B-5B26-40F4-9E58-60FD7D8C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878" y="2392289"/>
            <a:ext cx="517081" cy="359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32CA3-8F1B-4B49-9DF7-5D02DCF5B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3665879"/>
            <a:ext cx="379541" cy="3710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89A5AD-8C88-4E30-895B-032A953B0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523" y="3600905"/>
            <a:ext cx="524904" cy="500969"/>
          </a:xfrm>
          <a:prstGeom prst="rect">
            <a:avLst/>
          </a:prstGeom>
        </p:spPr>
      </p:pic>
      <p:sp>
        <p:nvSpPr>
          <p:cNvPr id="19" name="Google Shape;1534;g60be7dcf1c_0_434">
            <a:extLst>
              <a:ext uri="{FF2B5EF4-FFF2-40B4-BE49-F238E27FC236}">
                <a16:creationId xmlns:a16="http://schemas.microsoft.com/office/drawing/2014/main" id="{D94D4708-3D8C-43CF-ADDA-8C359E9A6BD2}"/>
              </a:ext>
            </a:extLst>
          </p:cNvPr>
          <p:cNvSpPr txBox="1"/>
          <p:nvPr/>
        </p:nvSpPr>
        <p:spPr>
          <a:xfrm>
            <a:off x="1792427" y="4789493"/>
            <a:ext cx="1475436" cy="5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Quad Arrow 7">
            <a:extLst>
              <a:ext uri="{FF2B5EF4-FFF2-40B4-BE49-F238E27FC236}">
                <a16:creationId xmlns:a16="http://schemas.microsoft.com/office/drawing/2014/main" id="{ED3EBABF-337A-4F05-9FF3-207BFFC1F8D5}"/>
              </a:ext>
            </a:extLst>
          </p:cNvPr>
          <p:cNvSpPr/>
          <p:nvPr/>
        </p:nvSpPr>
        <p:spPr>
          <a:xfrm>
            <a:off x="4851085" y="3402964"/>
            <a:ext cx="3444129" cy="2321906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2C1B52-7D84-472E-9288-31A22274190B}"/>
              </a:ext>
            </a:extLst>
          </p:cNvPr>
          <p:cNvSpPr/>
          <p:nvPr/>
        </p:nvSpPr>
        <p:spPr>
          <a:xfrm>
            <a:off x="6196822" y="5789491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FCB85-52C6-4200-BBED-B677A1C79DA7}"/>
              </a:ext>
            </a:extLst>
          </p:cNvPr>
          <p:cNvSpPr/>
          <p:nvPr/>
        </p:nvSpPr>
        <p:spPr>
          <a:xfrm>
            <a:off x="3648286" y="4274206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50BD80-E8ED-4DF2-B0FD-3858EA5C08F4}"/>
              </a:ext>
            </a:extLst>
          </p:cNvPr>
          <p:cNvSpPr/>
          <p:nvPr/>
        </p:nvSpPr>
        <p:spPr>
          <a:xfrm>
            <a:off x="8270074" y="42875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53552C-AAC2-446E-9BA7-776F549EDC2C}"/>
              </a:ext>
            </a:extLst>
          </p:cNvPr>
          <p:cNvSpPr/>
          <p:nvPr/>
        </p:nvSpPr>
        <p:spPr>
          <a:xfrm>
            <a:off x="6054276" y="2980493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CB25F5B9-3B8E-4BA3-9C9A-DDBFAD50A176}"/>
              </a:ext>
            </a:extLst>
          </p:cNvPr>
          <p:cNvSpPr/>
          <p:nvPr/>
        </p:nvSpPr>
        <p:spPr>
          <a:xfrm>
            <a:off x="4851086" y="3494012"/>
            <a:ext cx="1457222" cy="740696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Rotor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87B69996-52E8-4F29-B989-4E8E15EB0766}"/>
              </a:ext>
            </a:extLst>
          </p:cNvPr>
          <p:cNvSpPr/>
          <p:nvPr/>
        </p:nvSpPr>
        <p:spPr>
          <a:xfrm>
            <a:off x="6818192" y="3510773"/>
            <a:ext cx="1457222" cy="748811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A09C049-6472-4653-9AC2-055A06F540F7}"/>
              </a:ext>
            </a:extLst>
          </p:cNvPr>
          <p:cNvSpPr/>
          <p:nvPr/>
        </p:nvSpPr>
        <p:spPr>
          <a:xfrm>
            <a:off x="4947997" y="4872370"/>
            <a:ext cx="1457222" cy="740696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Static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Google Shape;1534;g60be7dcf1c_0_434">
            <a:extLst>
              <a:ext uri="{FF2B5EF4-FFF2-40B4-BE49-F238E27FC236}">
                <a16:creationId xmlns:a16="http://schemas.microsoft.com/office/drawing/2014/main" id="{A52F7282-7569-4A3A-9074-F7B045EE6178}"/>
              </a:ext>
            </a:extLst>
          </p:cNvPr>
          <p:cNvSpPr txBox="1"/>
          <p:nvPr/>
        </p:nvSpPr>
        <p:spPr>
          <a:xfrm>
            <a:off x="5986253" y="6379484"/>
            <a:ext cx="1475436" cy="5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Google Shape;1534;g60be7dcf1c_0_434">
            <a:extLst>
              <a:ext uri="{FF2B5EF4-FFF2-40B4-BE49-F238E27FC236}">
                <a16:creationId xmlns:a16="http://schemas.microsoft.com/office/drawing/2014/main" id="{CF12E4DA-282E-4FBD-936B-23D9E9BA54DF}"/>
              </a:ext>
            </a:extLst>
          </p:cNvPr>
          <p:cNvSpPr txBox="1"/>
          <p:nvPr/>
        </p:nvSpPr>
        <p:spPr>
          <a:xfrm>
            <a:off x="869394" y="5775334"/>
            <a:ext cx="4218637" cy="678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Serving mice flows on demand-aware?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FB2B8F-DD48-4DB5-92B7-5A4D9F56D3F8}"/>
              </a:ext>
            </a:extLst>
          </p:cNvPr>
          <p:cNvCxnSpPr/>
          <p:nvPr/>
        </p:nvCxnSpPr>
        <p:spPr>
          <a:xfrm flipV="1">
            <a:off x="1902472" y="3921953"/>
            <a:ext cx="4821499" cy="1149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47CBA0F-9AAC-4448-B423-1F7FD2E4397B}"/>
              </a:ext>
            </a:extLst>
          </p:cNvPr>
          <p:cNvSpPr/>
          <p:nvPr/>
        </p:nvSpPr>
        <p:spPr>
          <a:xfrm>
            <a:off x="3860045" y="3376778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FA13B-9837-4181-907D-181935BC9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51</a:t>
            </a:fld>
            <a:endParaRPr lang="de-DE"/>
          </a:p>
        </p:txBody>
      </p:sp>
      <p:sp>
        <p:nvSpPr>
          <p:cNvPr id="31" name="Google Shape;1811;g60be7dcf1c_0_698">
            <a:extLst>
              <a:ext uri="{FF2B5EF4-FFF2-40B4-BE49-F238E27FC236}">
                <a16:creationId xmlns:a16="http://schemas.microsoft.com/office/drawing/2014/main" id="{6AB90D0D-28DC-46D7-89E4-FD4FEC8206DD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6087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-40144" y="539999"/>
            <a:ext cx="8211069" cy="1208511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69658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Examples: </a:t>
            </a:r>
          </a:p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Match or Mismatch?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8BF13590-6EE0-4781-ACAD-F9E18AC84BD1}"/>
              </a:ext>
            </a:extLst>
          </p:cNvPr>
          <p:cNvSpPr/>
          <p:nvPr/>
        </p:nvSpPr>
        <p:spPr>
          <a:xfrm>
            <a:off x="868586" y="2231881"/>
            <a:ext cx="1215899" cy="1035692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latin typeface="Consolas" panose="020B0609020204030204" pitchFamily="49" charset="0"/>
            </a:endParaRPr>
          </a:p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latin typeface="Consolas" panose="020B0609020204030204" pitchFamily="49" charset="0"/>
              </a:rPr>
              <a:t>Shuffling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5C365-AE3F-4A54-B2DD-0EB3071DB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71" y="2329209"/>
            <a:ext cx="489220" cy="361615"/>
          </a:xfrm>
          <a:prstGeom prst="rect">
            <a:avLst/>
          </a:pr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2F878AA0-09C0-4CE3-B2FB-92150D906E61}"/>
              </a:ext>
            </a:extLst>
          </p:cNvPr>
          <p:cNvSpPr/>
          <p:nvPr/>
        </p:nvSpPr>
        <p:spPr>
          <a:xfrm>
            <a:off x="2324692" y="2242470"/>
            <a:ext cx="1178386" cy="1006511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solidFill>
                  <a:schemeClr val="bg1"/>
                </a:solidFill>
                <a:latin typeface="Consolas" panose="020B0609020204030204" pitchFamily="49" charset="0"/>
              </a:rPr>
              <a:t>ML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A7E196CA-20A5-4A61-AA99-818FAC8D081C}"/>
              </a:ext>
            </a:extLst>
          </p:cNvPr>
          <p:cNvSpPr/>
          <p:nvPr/>
        </p:nvSpPr>
        <p:spPr>
          <a:xfrm>
            <a:off x="909078" y="3548152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Delay sensitive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30773397-A858-433D-9E8E-C6CCAFAA8268}"/>
              </a:ext>
            </a:extLst>
          </p:cNvPr>
          <p:cNvSpPr/>
          <p:nvPr/>
        </p:nvSpPr>
        <p:spPr>
          <a:xfrm>
            <a:off x="2327671" y="3556952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Telemetry / control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7DE9B-5B26-40F4-9E58-60FD7D8C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878" y="2392289"/>
            <a:ext cx="517081" cy="359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32CA3-8F1B-4B49-9DF7-5D02DCF5B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3665879"/>
            <a:ext cx="379541" cy="3710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89A5AD-8C88-4E30-895B-032A953B0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523" y="3600905"/>
            <a:ext cx="524904" cy="500969"/>
          </a:xfrm>
          <a:prstGeom prst="rect">
            <a:avLst/>
          </a:prstGeom>
        </p:spPr>
      </p:pic>
      <p:sp>
        <p:nvSpPr>
          <p:cNvPr id="19" name="Google Shape;1534;g60be7dcf1c_0_434">
            <a:extLst>
              <a:ext uri="{FF2B5EF4-FFF2-40B4-BE49-F238E27FC236}">
                <a16:creationId xmlns:a16="http://schemas.microsoft.com/office/drawing/2014/main" id="{D94D4708-3D8C-43CF-ADDA-8C359E9A6BD2}"/>
              </a:ext>
            </a:extLst>
          </p:cNvPr>
          <p:cNvSpPr txBox="1"/>
          <p:nvPr/>
        </p:nvSpPr>
        <p:spPr>
          <a:xfrm>
            <a:off x="1792427" y="4789493"/>
            <a:ext cx="1475436" cy="5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Quad Arrow 7">
            <a:extLst>
              <a:ext uri="{FF2B5EF4-FFF2-40B4-BE49-F238E27FC236}">
                <a16:creationId xmlns:a16="http://schemas.microsoft.com/office/drawing/2014/main" id="{ED3EBABF-337A-4F05-9FF3-207BFFC1F8D5}"/>
              </a:ext>
            </a:extLst>
          </p:cNvPr>
          <p:cNvSpPr/>
          <p:nvPr/>
        </p:nvSpPr>
        <p:spPr>
          <a:xfrm>
            <a:off x="4851085" y="3402964"/>
            <a:ext cx="3444129" cy="2321906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2C1B52-7D84-472E-9288-31A22274190B}"/>
              </a:ext>
            </a:extLst>
          </p:cNvPr>
          <p:cNvSpPr/>
          <p:nvPr/>
        </p:nvSpPr>
        <p:spPr>
          <a:xfrm>
            <a:off x="6196822" y="5789491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FCB85-52C6-4200-BBED-B677A1C79DA7}"/>
              </a:ext>
            </a:extLst>
          </p:cNvPr>
          <p:cNvSpPr/>
          <p:nvPr/>
        </p:nvSpPr>
        <p:spPr>
          <a:xfrm>
            <a:off x="3648286" y="4274206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50BD80-E8ED-4DF2-B0FD-3858EA5C08F4}"/>
              </a:ext>
            </a:extLst>
          </p:cNvPr>
          <p:cNvSpPr/>
          <p:nvPr/>
        </p:nvSpPr>
        <p:spPr>
          <a:xfrm>
            <a:off x="8270074" y="42875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53552C-AAC2-446E-9BA7-776F549EDC2C}"/>
              </a:ext>
            </a:extLst>
          </p:cNvPr>
          <p:cNvSpPr/>
          <p:nvPr/>
        </p:nvSpPr>
        <p:spPr>
          <a:xfrm>
            <a:off x="6054276" y="2980493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CB25F5B9-3B8E-4BA3-9C9A-DDBFAD50A176}"/>
              </a:ext>
            </a:extLst>
          </p:cNvPr>
          <p:cNvSpPr/>
          <p:nvPr/>
        </p:nvSpPr>
        <p:spPr>
          <a:xfrm>
            <a:off x="4851086" y="3494012"/>
            <a:ext cx="1457222" cy="740696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Rotor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87B69996-52E8-4F29-B989-4E8E15EB0766}"/>
              </a:ext>
            </a:extLst>
          </p:cNvPr>
          <p:cNvSpPr/>
          <p:nvPr/>
        </p:nvSpPr>
        <p:spPr>
          <a:xfrm>
            <a:off x="6818192" y="3510773"/>
            <a:ext cx="1457222" cy="748811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A09C049-6472-4653-9AC2-055A06F540F7}"/>
              </a:ext>
            </a:extLst>
          </p:cNvPr>
          <p:cNvSpPr/>
          <p:nvPr/>
        </p:nvSpPr>
        <p:spPr>
          <a:xfrm>
            <a:off x="4947997" y="4872370"/>
            <a:ext cx="1457222" cy="740696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Static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Google Shape;1534;g60be7dcf1c_0_434">
            <a:extLst>
              <a:ext uri="{FF2B5EF4-FFF2-40B4-BE49-F238E27FC236}">
                <a16:creationId xmlns:a16="http://schemas.microsoft.com/office/drawing/2014/main" id="{A52F7282-7569-4A3A-9074-F7B045EE6178}"/>
              </a:ext>
            </a:extLst>
          </p:cNvPr>
          <p:cNvSpPr txBox="1"/>
          <p:nvPr/>
        </p:nvSpPr>
        <p:spPr>
          <a:xfrm>
            <a:off x="5986253" y="6379484"/>
            <a:ext cx="1475436" cy="5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Google Shape;1534;g60be7dcf1c_0_434">
            <a:extLst>
              <a:ext uri="{FF2B5EF4-FFF2-40B4-BE49-F238E27FC236}">
                <a16:creationId xmlns:a16="http://schemas.microsoft.com/office/drawing/2014/main" id="{CF12E4DA-282E-4FBD-936B-23D9E9BA54DF}"/>
              </a:ext>
            </a:extLst>
          </p:cNvPr>
          <p:cNvSpPr txBox="1"/>
          <p:nvPr/>
        </p:nvSpPr>
        <p:spPr>
          <a:xfrm>
            <a:off x="869394" y="5775334"/>
            <a:ext cx="4218637" cy="678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Serving mice flows on demand-aware?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Bad idea! Latency tax.  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FB2B8F-DD48-4DB5-92B7-5A4D9F56D3F8}"/>
              </a:ext>
            </a:extLst>
          </p:cNvPr>
          <p:cNvCxnSpPr/>
          <p:nvPr/>
        </p:nvCxnSpPr>
        <p:spPr>
          <a:xfrm flipV="1">
            <a:off x="1902472" y="3921953"/>
            <a:ext cx="4821499" cy="1149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47CBA0F-9AAC-4448-B423-1F7FD2E4397B}"/>
              </a:ext>
            </a:extLst>
          </p:cNvPr>
          <p:cNvSpPr/>
          <p:nvPr/>
        </p:nvSpPr>
        <p:spPr>
          <a:xfrm>
            <a:off x="3860045" y="3376778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?</a:t>
            </a:r>
          </a:p>
        </p:txBody>
      </p:sp>
      <p:pic>
        <p:nvPicPr>
          <p:cNvPr id="2050" name="Picture 2" descr="Withholding Tax (Abgeltungsteuer) on Capital Gains">
            <a:extLst>
              <a:ext uri="{FF2B5EF4-FFF2-40B4-BE49-F238E27FC236}">
                <a16:creationId xmlns:a16="http://schemas.microsoft.com/office/drawing/2014/main" id="{8C4295E7-2C9B-4DA9-9EBC-D48B1907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964" y="2577042"/>
            <a:ext cx="1968701" cy="131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A70CB7-75F5-47C2-B6F2-05989909D3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52</a:t>
            </a:fld>
            <a:endParaRPr lang="de-DE"/>
          </a:p>
        </p:txBody>
      </p:sp>
      <p:sp>
        <p:nvSpPr>
          <p:cNvPr id="31" name="Google Shape;1811;g60be7dcf1c_0_698">
            <a:extLst>
              <a:ext uri="{FF2B5EF4-FFF2-40B4-BE49-F238E27FC236}">
                <a16:creationId xmlns:a16="http://schemas.microsoft.com/office/drawing/2014/main" id="{C6E35A3F-C8A1-447C-8E40-35C6228382C4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23171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-40144" y="539999"/>
            <a:ext cx="8211069" cy="1208511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69658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Examples: </a:t>
            </a:r>
          </a:p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Match or Mismatch?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8BF13590-6EE0-4781-ACAD-F9E18AC84BD1}"/>
              </a:ext>
            </a:extLst>
          </p:cNvPr>
          <p:cNvSpPr/>
          <p:nvPr/>
        </p:nvSpPr>
        <p:spPr>
          <a:xfrm>
            <a:off x="868586" y="2231881"/>
            <a:ext cx="1215899" cy="1035692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latin typeface="Consolas" panose="020B0609020204030204" pitchFamily="49" charset="0"/>
            </a:endParaRPr>
          </a:p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latin typeface="Consolas" panose="020B0609020204030204" pitchFamily="49" charset="0"/>
              </a:rPr>
              <a:t>Shuffling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5C365-AE3F-4A54-B2DD-0EB3071DB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71" y="2329209"/>
            <a:ext cx="489220" cy="361615"/>
          </a:xfrm>
          <a:prstGeom prst="rect">
            <a:avLst/>
          </a:pr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2F878AA0-09C0-4CE3-B2FB-92150D906E61}"/>
              </a:ext>
            </a:extLst>
          </p:cNvPr>
          <p:cNvSpPr/>
          <p:nvPr/>
        </p:nvSpPr>
        <p:spPr>
          <a:xfrm>
            <a:off x="2324692" y="2242470"/>
            <a:ext cx="1178386" cy="1006511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solidFill>
                  <a:schemeClr val="bg1"/>
                </a:solidFill>
                <a:latin typeface="Consolas" panose="020B0609020204030204" pitchFamily="49" charset="0"/>
              </a:rPr>
              <a:t>ML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A7E196CA-20A5-4A61-AA99-818FAC8D081C}"/>
              </a:ext>
            </a:extLst>
          </p:cNvPr>
          <p:cNvSpPr/>
          <p:nvPr/>
        </p:nvSpPr>
        <p:spPr>
          <a:xfrm>
            <a:off x="909078" y="3548152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Delay sensitive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30773397-A858-433D-9E8E-C6CCAFAA8268}"/>
              </a:ext>
            </a:extLst>
          </p:cNvPr>
          <p:cNvSpPr/>
          <p:nvPr/>
        </p:nvSpPr>
        <p:spPr>
          <a:xfrm>
            <a:off x="2327671" y="3556952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Telemetry / control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7DE9B-5B26-40F4-9E58-60FD7D8C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878" y="2392289"/>
            <a:ext cx="517081" cy="359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32CA3-8F1B-4B49-9DF7-5D02DCF5B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3665879"/>
            <a:ext cx="379541" cy="3710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89A5AD-8C88-4E30-895B-032A953B0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523" y="3600905"/>
            <a:ext cx="524904" cy="500969"/>
          </a:xfrm>
          <a:prstGeom prst="rect">
            <a:avLst/>
          </a:prstGeom>
        </p:spPr>
      </p:pic>
      <p:sp>
        <p:nvSpPr>
          <p:cNvPr id="19" name="Google Shape;1534;g60be7dcf1c_0_434">
            <a:extLst>
              <a:ext uri="{FF2B5EF4-FFF2-40B4-BE49-F238E27FC236}">
                <a16:creationId xmlns:a16="http://schemas.microsoft.com/office/drawing/2014/main" id="{D94D4708-3D8C-43CF-ADDA-8C359E9A6BD2}"/>
              </a:ext>
            </a:extLst>
          </p:cNvPr>
          <p:cNvSpPr txBox="1"/>
          <p:nvPr/>
        </p:nvSpPr>
        <p:spPr>
          <a:xfrm>
            <a:off x="1792427" y="4789493"/>
            <a:ext cx="1475436" cy="5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Quad Arrow 7">
            <a:extLst>
              <a:ext uri="{FF2B5EF4-FFF2-40B4-BE49-F238E27FC236}">
                <a16:creationId xmlns:a16="http://schemas.microsoft.com/office/drawing/2014/main" id="{ED3EBABF-337A-4F05-9FF3-207BFFC1F8D5}"/>
              </a:ext>
            </a:extLst>
          </p:cNvPr>
          <p:cNvSpPr/>
          <p:nvPr/>
        </p:nvSpPr>
        <p:spPr>
          <a:xfrm>
            <a:off x="4851085" y="3402964"/>
            <a:ext cx="3444129" cy="2321906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2C1B52-7D84-472E-9288-31A22274190B}"/>
              </a:ext>
            </a:extLst>
          </p:cNvPr>
          <p:cNvSpPr/>
          <p:nvPr/>
        </p:nvSpPr>
        <p:spPr>
          <a:xfrm>
            <a:off x="6196822" y="5789491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FCB85-52C6-4200-BBED-B677A1C79DA7}"/>
              </a:ext>
            </a:extLst>
          </p:cNvPr>
          <p:cNvSpPr/>
          <p:nvPr/>
        </p:nvSpPr>
        <p:spPr>
          <a:xfrm>
            <a:off x="3648286" y="4274206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50BD80-E8ED-4DF2-B0FD-3858EA5C08F4}"/>
              </a:ext>
            </a:extLst>
          </p:cNvPr>
          <p:cNvSpPr/>
          <p:nvPr/>
        </p:nvSpPr>
        <p:spPr>
          <a:xfrm>
            <a:off x="8270074" y="42875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53552C-AAC2-446E-9BA7-776F549EDC2C}"/>
              </a:ext>
            </a:extLst>
          </p:cNvPr>
          <p:cNvSpPr/>
          <p:nvPr/>
        </p:nvSpPr>
        <p:spPr>
          <a:xfrm>
            <a:off x="6054276" y="2980493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CB25F5B9-3B8E-4BA3-9C9A-DDBFAD50A176}"/>
              </a:ext>
            </a:extLst>
          </p:cNvPr>
          <p:cNvSpPr/>
          <p:nvPr/>
        </p:nvSpPr>
        <p:spPr>
          <a:xfrm>
            <a:off x="4851086" y="3494012"/>
            <a:ext cx="1457222" cy="740696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Rotor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87B69996-52E8-4F29-B989-4E8E15EB0766}"/>
              </a:ext>
            </a:extLst>
          </p:cNvPr>
          <p:cNvSpPr/>
          <p:nvPr/>
        </p:nvSpPr>
        <p:spPr>
          <a:xfrm>
            <a:off x="6818192" y="3510773"/>
            <a:ext cx="1457222" cy="748811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A09C049-6472-4653-9AC2-055A06F540F7}"/>
              </a:ext>
            </a:extLst>
          </p:cNvPr>
          <p:cNvSpPr/>
          <p:nvPr/>
        </p:nvSpPr>
        <p:spPr>
          <a:xfrm>
            <a:off x="4947997" y="4872370"/>
            <a:ext cx="1457222" cy="740696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Static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Google Shape;1534;g60be7dcf1c_0_434">
            <a:extLst>
              <a:ext uri="{FF2B5EF4-FFF2-40B4-BE49-F238E27FC236}">
                <a16:creationId xmlns:a16="http://schemas.microsoft.com/office/drawing/2014/main" id="{A52F7282-7569-4A3A-9074-F7B045EE6178}"/>
              </a:ext>
            </a:extLst>
          </p:cNvPr>
          <p:cNvSpPr txBox="1"/>
          <p:nvPr/>
        </p:nvSpPr>
        <p:spPr>
          <a:xfrm>
            <a:off x="5986253" y="6379484"/>
            <a:ext cx="1475436" cy="5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Google Shape;1534;g60be7dcf1c_0_434">
            <a:extLst>
              <a:ext uri="{FF2B5EF4-FFF2-40B4-BE49-F238E27FC236}">
                <a16:creationId xmlns:a16="http://schemas.microsoft.com/office/drawing/2014/main" id="{CF12E4DA-282E-4FBD-936B-23D9E9BA54DF}"/>
              </a:ext>
            </a:extLst>
          </p:cNvPr>
          <p:cNvSpPr txBox="1"/>
          <p:nvPr/>
        </p:nvSpPr>
        <p:spPr>
          <a:xfrm>
            <a:off x="869394" y="5775334"/>
            <a:ext cx="4218637" cy="678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Serving elephant flows on static?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FB2B8F-DD48-4DB5-92B7-5A4D9F56D3F8}"/>
              </a:ext>
            </a:extLst>
          </p:cNvPr>
          <p:cNvCxnSpPr>
            <a:cxnSpLocks/>
          </p:cNvCxnSpPr>
          <p:nvPr/>
        </p:nvCxnSpPr>
        <p:spPr>
          <a:xfrm>
            <a:off x="3055223" y="3081225"/>
            <a:ext cx="2032808" cy="20282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47CBA0F-9AAC-4448-B423-1F7FD2E4397B}"/>
              </a:ext>
            </a:extLst>
          </p:cNvPr>
          <p:cNvSpPr/>
          <p:nvPr/>
        </p:nvSpPr>
        <p:spPr>
          <a:xfrm>
            <a:off x="3860045" y="3376778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4A993-7CAB-401F-B0E9-1FB6549D81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53</a:t>
            </a:fld>
            <a:endParaRPr lang="de-DE"/>
          </a:p>
        </p:txBody>
      </p:sp>
      <p:sp>
        <p:nvSpPr>
          <p:cNvPr id="31" name="Google Shape;1811;g60be7dcf1c_0_698">
            <a:extLst>
              <a:ext uri="{FF2B5EF4-FFF2-40B4-BE49-F238E27FC236}">
                <a16:creationId xmlns:a16="http://schemas.microsoft.com/office/drawing/2014/main" id="{809A595D-2345-40DD-B7BC-5ED61AEB8D16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20026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-40144" y="539999"/>
            <a:ext cx="8211069" cy="1208511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69658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Examples: </a:t>
            </a:r>
          </a:p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Match or Mismatch?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8BF13590-6EE0-4781-ACAD-F9E18AC84BD1}"/>
              </a:ext>
            </a:extLst>
          </p:cNvPr>
          <p:cNvSpPr/>
          <p:nvPr/>
        </p:nvSpPr>
        <p:spPr>
          <a:xfrm>
            <a:off x="868586" y="2231881"/>
            <a:ext cx="1215899" cy="1035692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latin typeface="Consolas" panose="020B0609020204030204" pitchFamily="49" charset="0"/>
            </a:endParaRPr>
          </a:p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latin typeface="Consolas" panose="020B0609020204030204" pitchFamily="49" charset="0"/>
              </a:rPr>
              <a:t>Shuffling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5C365-AE3F-4A54-B2DD-0EB3071DB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71" y="2329209"/>
            <a:ext cx="489220" cy="361615"/>
          </a:xfrm>
          <a:prstGeom prst="rect">
            <a:avLst/>
          </a:pr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2F878AA0-09C0-4CE3-B2FB-92150D906E61}"/>
              </a:ext>
            </a:extLst>
          </p:cNvPr>
          <p:cNvSpPr/>
          <p:nvPr/>
        </p:nvSpPr>
        <p:spPr>
          <a:xfrm>
            <a:off x="2324692" y="2242470"/>
            <a:ext cx="1178386" cy="1006511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solidFill>
                  <a:schemeClr val="bg1"/>
                </a:solidFill>
                <a:latin typeface="Consolas" panose="020B0609020204030204" pitchFamily="49" charset="0"/>
              </a:rPr>
              <a:t>ML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A7E196CA-20A5-4A61-AA99-818FAC8D081C}"/>
              </a:ext>
            </a:extLst>
          </p:cNvPr>
          <p:cNvSpPr/>
          <p:nvPr/>
        </p:nvSpPr>
        <p:spPr>
          <a:xfrm>
            <a:off x="909078" y="3548152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Delay sensitive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30773397-A858-433D-9E8E-C6CCAFAA8268}"/>
              </a:ext>
            </a:extLst>
          </p:cNvPr>
          <p:cNvSpPr/>
          <p:nvPr/>
        </p:nvSpPr>
        <p:spPr>
          <a:xfrm>
            <a:off x="2327671" y="3556952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Telemetry / control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7DE9B-5B26-40F4-9E58-60FD7D8C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878" y="2392289"/>
            <a:ext cx="517081" cy="359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32CA3-8F1B-4B49-9DF7-5D02DCF5B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3665879"/>
            <a:ext cx="379541" cy="3710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89A5AD-8C88-4E30-895B-032A953B0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523" y="3600905"/>
            <a:ext cx="524904" cy="500969"/>
          </a:xfrm>
          <a:prstGeom prst="rect">
            <a:avLst/>
          </a:prstGeom>
        </p:spPr>
      </p:pic>
      <p:sp>
        <p:nvSpPr>
          <p:cNvPr id="19" name="Google Shape;1534;g60be7dcf1c_0_434">
            <a:extLst>
              <a:ext uri="{FF2B5EF4-FFF2-40B4-BE49-F238E27FC236}">
                <a16:creationId xmlns:a16="http://schemas.microsoft.com/office/drawing/2014/main" id="{D94D4708-3D8C-43CF-ADDA-8C359E9A6BD2}"/>
              </a:ext>
            </a:extLst>
          </p:cNvPr>
          <p:cNvSpPr txBox="1"/>
          <p:nvPr/>
        </p:nvSpPr>
        <p:spPr>
          <a:xfrm>
            <a:off x="1792427" y="4789493"/>
            <a:ext cx="1475436" cy="5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Quad Arrow 7">
            <a:extLst>
              <a:ext uri="{FF2B5EF4-FFF2-40B4-BE49-F238E27FC236}">
                <a16:creationId xmlns:a16="http://schemas.microsoft.com/office/drawing/2014/main" id="{ED3EBABF-337A-4F05-9FF3-207BFFC1F8D5}"/>
              </a:ext>
            </a:extLst>
          </p:cNvPr>
          <p:cNvSpPr/>
          <p:nvPr/>
        </p:nvSpPr>
        <p:spPr>
          <a:xfrm>
            <a:off x="4851085" y="3402964"/>
            <a:ext cx="3444129" cy="2321906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2C1B52-7D84-472E-9288-31A22274190B}"/>
              </a:ext>
            </a:extLst>
          </p:cNvPr>
          <p:cNvSpPr/>
          <p:nvPr/>
        </p:nvSpPr>
        <p:spPr>
          <a:xfrm>
            <a:off x="6196822" y="5789491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FCB85-52C6-4200-BBED-B677A1C79DA7}"/>
              </a:ext>
            </a:extLst>
          </p:cNvPr>
          <p:cNvSpPr/>
          <p:nvPr/>
        </p:nvSpPr>
        <p:spPr>
          <a:xfrm>
            <a:off x="3648286" y="4274206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50BD80-E8ED-4DF2-B0FD-3858EA5C08F4}"/>
              </a:ext>
            </a:extLst>
          </p:cNvPr>
          <p:cNvSpPr/>
          <p:nvPr/>
        </p:nvSpPr>
        <p:spPr>
          <a:xfrm>
            <a:off x="8270074" y="4287595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53552C-AAC2-446E-9BA7-776F549EDC2C}"/>
              </a:ext>
            </a:extLst>
          </p:cNvPr>
          <p:cNvSpPr/>
          <p:nvPr/>
        </p:nvSpPr>
        <p:spPr>
          <a:xfrm>
            <a:off x="6054276" y="2980493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CB25F5B9-3B8E-4BA3-9C9A-DDBFAD50A176}"/>
              </a:ext>
            </a:extLst>
          </p:cNvPr>
          <p:cNvSpPr/>
          <p:nvPr/>
        </p:nvSpPr>
        <p:spPr>
          <a:xfrm>
            <a:off x="4851086" y="3494012"/>
            <a:ext cx="1457222" cy="740696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Rotor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87B69996-52E8-4F29-B989-4E8E15EB0766}"/>
              </a:ext>
            </a:extLst>
          </p:cNvPr>
          <p:cNvSpPr/>
          <p:nvPr/>
        </p:nvSpPr>
        <p:spPr>
          <a:xfrm>
            <a:off x="6818192" y="3510773"/>
            <a:ext cx="1457222" cy="748811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A09C049-6472-4653-9AC2-055A06F540F7}"/>
              </a:ext>
            </a:extLst>
          </p:cNvPr>
          <p:cNvSpPr/>
          <p:nvPr/>
        </p:nvSpPr>
        <p:spPr>
          <a:xfrm>
            <a:off x="4947997" y="4872370"/>
            <a:ext cx="1457222" cy="740696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Static</a:t>
            </a:r>
            <a:endParaRPr lang="en-AT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Google Shape;1534;g60be7dcf1c_0_434">
            <a:extLst>
              <a:ext uri="{FF2B5EF4-FFF2-40B4-BE49-F238E27FC236}">
                <a16:creationId xmlns:a16="http://schemas.microsoft.com/office/drawing/2014/main" id="{A52F7282-7569-4A3A-9074-F7B045EE6178}"/>
              </a:ext>
            </a:extLst>
          </p:cNvPr>
          <p:cNvSpPr txBox="1"/>
          <p:nvPr/>
        </p:nvSpPr>
        <p:spPr>
          <a:xfrm>
            <a:off x="5986253" y="6379484"/>
            <a:ext cx="1475436" cy="5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Google Shape;1534;g60be7dcf1c_0_434">
            <a:extLst>
              <a:ext uri="{FF2B5EF4-FFF2-40B4-BE49-F238E27FC236}">
                <a16:creationId xmlns:a16="http://schemas.microsoft.com/office/drawing/2014/main" id="{CF12E4DA-282E-4FBD-936B-23D9E9BA54DF}"/>
              </a:ext>
            </a:extLst>
          </p:cNvPr>
          <p:cNvSpPr txBox="1"/>
          <p:nvPr/>
        </p:nvSpPr>
        <p:spPr>
          <a:xfrm>
            <a:off x="869394" y="5775334"/>
            <a:ext cx="4218637" cy="678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Serving elephant flows on static?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Bad idea! Bandwidth tax.  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7CBA0F-9AAC-4448-B423-1F7FD2E4397B}"/>
              </a:ext>
            </a:extLst>
          </p:cNvPr>
          <p:cNvSpPr/>
          <p:nvPr/>
        </p:nvSpPr>
        <p:spPr>
          <a:xfrm>
            <a:off x="3860045" y="3376778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?</a:t>
            </a:r>
          </a:p>
        </p:txBody>
      </p:sp>
      <p:pic>
        <p:nvPicPr>
          <p:cNvPr id="2050" name="Picture 2" descr="Withholding Tax (Abgeltungsteuer) on Capital Gains">
            <a:extLst>
              <a:ext uri="{FF2B5EF4-FFF2-40B4-BE49-F238E27FC236}">
                <a16:creationId xmlns:a16="http://schemas.microsoft.com/office/drawing/2014/main" id="{8C4295E7-2C9B-4DA9-9EBC-D48B1907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152" y="2543734"/>
            <a:ext cx="1968701" cy="131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CD010A-ED5A-4222-A608-8CD86869B7B7}"/>
              </a:ext>
            </a:extLst>
          </p:cNvPr>
          <p:cNvCxnSpPr>
            <a:cxnSpLocks/>
          </p:cNvCxnSpPr>
          <p:nvPr/>
        </p:nvCxnSpPr>
        <p:spPr>
          <a:xfrm>
            <a:off x="3055223" y="3081225"/>
            <a:ext cx="2032808" cy="20282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81A310-55E9-45F0-912B-EA4F8F2EF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54</a:t>
            </a:fld>
            <a:endParaRPr lang="de-DE"/>
          </a:p>
        </p:txBody>
      </p:sp>
      <p:sp>
        <p:nvSpPr>
          <p:cNvPr id="32" name="Google Shape;1811;g60be7dcf1c_0_698">
            <a:extLst>
              <a:ext uri="{FF2B5EF4-FFF2-40B4-BE49-F238E27FC236}">
                <a16:creationId xmlns:a16="http://schemas.microsoft.com/office/drawing/2014/main" id="{A95D0831-3E6F-4961-AA36-8A61D9C4BDF0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02816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-40144" y="539999"/>
            <a:ext cx="8211069" cy="1208511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-41331"/>
            <a:ext cx="69658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endParaRPr lang="en-GB" sz="4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Cerberus: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8BF13590-6EE0-4781-ACAD-F9E18AC84BD1}"/>
              </a:ext>
            </a:extLst>
          </p:cNvPr>
          <p:cNvSpPr/>
          <p:nvPr/>
        </p:nvSpPr>
        <p:spPr>
          <a:xfrm>
            <a:off x="3047066" y="2587973"/>
            <a:ext cx="1215899" cy="1035692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latin typeface="Consolas" panose="020B0609020204030204" pitchFamily="49" charset="0"/>
            </a:endParaRPr>
          </a:p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latin typeface="Consolas" panose="020B0609020204030204" pitchFamily="49" charset="0"/>
              </a:rPr>
              <a:t>Shuffling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5C365-AE3F-4A54-B2DD-0EB3071DB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51" y="2685301"/>
            <a:ext cx="489220" cy="361615"/>
          </a:xfrm>
          <a:prstGeom prst="rect">
            <a:avLst/>
          </a:pr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2F878AA0-09C0-4CE3-B2FB-92150D906E61}"/>
              </a:ext>
            </a:extLst>
          </p:cNvPr>
          <p:cNvSpPr/>
          <p:nvPr/>
        </p:nvSpPr>
        <p:spPr>
          <a:xfrm>
            <a:off x="4503172" y="2598562"/>
            <a:ext cx="1178386" cy="1006511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solidFill>
                  <a:schemeClr val="bg1"/>
                </a:solidFill>
                <a:latin typeface="Consolas" panose="020B0609020204030204" pitchFamily="49" charset="0"/>
              </a:rPr>
              <a:t>ML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A7E196CA-20A5-4A61-AA99-818FAC8D081C}"/>
              </a:ext>
            </a:extLst>
          </p:cNvPr>
          <p:cNvSpPr/>
          <p:nvPr/>
        </p:nvSpPr>
        <p:spPr>
          <a:xfrm>
            <a:off x="3087558" y="3754829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Delay sensitive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30773397-A858-433D-9E8E-C6CCAFAA8268}"/>
              </a:ext>
            </a:extLst>
          </p:cNvPr>
          <p:cNvSpPr/>
          <p:nvPr/>
        </p:nvSpPr>
        <p:spPr>
          <a:xfrm>
            <a:off x="4506151" y="3763629"/>
            <a:ext cx="1175407" cy="1017100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latin typeface="Consolas" panose="020B0609020204030204" pitchFamily="49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latin typeface="Consolas" panose="020B0609020204030204" pitchFamily="49" charset="0"/>
              </a:rPr>
              <a:t>Telemetry / control</a:t>
            </a:r>
            <a:endParaRPr lang="en-US" sz="1000" kern="1200" dirty="0"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27DE9B-5B26-40F4-9E58-60FD7D8C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358" y="2748381"/>
            <a:ext cx="517081" cy="359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32CA3-8F1B-4B49-9DF7-5D02DCF5B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27" y="3872556"/>
            <a:ext cx="379541" cy="3710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89A5AD-8C88-4E30-895B-032A953B0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003" y="3807582"/>
            <a:ext cx="524904" cy="500969"/>
          </a:xfrm>
          <a:prstGeom prst="rect">
            <a:avLst/>
          </a:prstGeom>
        </p:spPr>
      </p:pic>
      <p:sp>
        <p:nvSpPr>
          <p:cNvPr id="20" name="Quad Arrow 7">
            <a:extLst>
              <a:ext uri="{FF2B5EF4-FFF2-40B4-BE49-F238E27FC236}">
                <a16:creationId xmlns:a16="http://schemas.microsoft.com/office/drawing/2014/main" id="{ED3EBABF-337A-4F05-9FF3-207BFFC1F8D5}"/>
              </a:ext>
            </a:extLst>
          </p:cNvPr>
          <p:cNvSpPr/>
          <p:nvPr/>
        </p:nvSpPr>
        <p:spPr>
          <a:xfrm>
            <a:off x="2670384" y="2524321"/>
            <a:ext cx="3444129" cy="2321906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2C1B52-7D84-472E-9288-31A22274190B}"/>
              </a:ext>
            </a:extLst>
          </p:cNvPr>
          <p:cNvSpPr/>
          <p:nvPr/>
        </p:nvSpPr>
        <p:spPr>
          <a:xfrm>
            <a:off x="4016121" y="491084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Static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FCB85-52C6-4200-BBED-B677A1C79DA7}"/>
              </a:ext>
            </a:extLst>
          </p:cNvPr>
          <p:cNvSpPr/>
          <p:nvPr/>
        </p:nvSpPr>
        <p:spPr>
          <a:xfrm>
            <a:off x="1467585" y="3395563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oblivious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50BD80-E8ED-4DF2-B0FD-3858EA5C08F4}"/>
              </a:ext>
            </a:extLst>
          </p:cNvPr>
          <p:cNvSpPr/>
          <p:nvPr/>
        </p:nvSpPr>
        <p:spPr>
          <a:xfrm>
            <a:off x="6089373" y="3408952"/>
            <a:ext cx="970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Demand-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53552C-AAC2-446E-9BA7-776F549EDC2C}"/>
              </a:ext>
            </a:extLst>
          </p:cNvPr>
          <p:cNvSpPr/>
          <p:nvPr/>
        </p:nvSpPr>
        <p:spPr>
          <a:xfrm>
            <a:off x="3873575" y="2101850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Dynamic</a:t>
            </a:r>
          </a:p>
        </p:txBody>
      </p:sp>
      <p:sp>
        <p:nvSpPr>
          <p:cNvPr id="29" name="Google Shape;1534;g60be7dcf1c_0_434">
            <a:extLst>
              <a:ext uri="{FF2B5EF4-FFF2-40B4-BE49-F238E27FC236}">
                <a16:creationId xmlns:a16="http://schemas.microsoft.com/office/drawing/2014/main" id="{CF12E4DA-282E-4FBD-936B-23D9E9BA54DF}"/>
              </a:ext>
            </a:extLst>
          </p:cNvPr>
          <p:cNvSpPr txBox="1"/>
          <p:nvPr/>
        </p:nvSpPr>
        <p:spPr>
          <a:xfrm>
            <a:off x="1115446" y="5502949"/>
            <a:ext cx="7456532" cy="678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Our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Cerberus*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on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best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r>
              <a:rPr lang="en-US" sz="1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100" name="Picture 4" descr="It&amp;#39;s a Match – KMU Jobs AG">
            <a:extLst>
              <a:ext uri="{FF2B5EF4-FFF2-40B4-BE49-F238E27FC236}">
                <a16:creationId xmlns:a16="http://schemas.microsoft.com/office/drawing/2014/main" id="{7F2B4892-F001-4993-988F-21BF8E09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985" y="725109"/>
            <a:ext cx="2168126" cy="80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34;g60be7dcf1c_0_434">
            <a:extLst>
              <a:ext uri="{FF2B5EF4-FFF2-40B4-BE49-F238E27FC236}">
                <a16:creationId xmlns:a16="http://schemas.microsoft.com/office/drawing/2014/main" id="{112BC36E-36E1-43FF-BA9F-099925C8E651}"/>
              </a:ext>
            </a:extLst>
          </p:cNvPr>
          <p:cNvSpPr txBox="1"/>
          <p:nvPr/>
        </p:nvSpPr>
        <p:spPr>
          <a:xfrm>
            <a:off x="5428190" y="6181408"/>
            <a:ext cx="4487963" cy="51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Griner et al., ACM SIGMETRICS 2022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9744A-5460-4233-B748-45C85B1754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077620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8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34;g60be7dcf1c_0_434">
            <a:extLst>
              <a:ext uri="{FF2B5EF4-FFF2-40B4-BE49-F238E27FC236}">
                <a16:creationId xmlns:a16="http://schemas.microsoft.com/office/drawing/2014/main" id="{A70BC1F3-82D5-47A8-8832-31E83FB440A7}"/>
              </a:ext>
            </a:extLst>
          </p:cNvPr>
          <p:cNvSpPr txBox="1"/>
          <p:nvPr/>
        </p:nvSpPr>
        <p:spPr>
          <a:xfrm>
            <a:off x="663529" y="4649059"/>
            <a:ext cx="8210999" cy="22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1: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Different apps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have different flow size distributions.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Observation 2: </a:t>
            </a: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The transmission time of a flow depends on its </a:t>
            </a: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Observation 3:</a:t>
            </a: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For small flows, </a:t>
            </a: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flow completion time suffers</a:t>
            </a: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if 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network needs to be reconfigured first.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Observation 4:</a:t>
            </a: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For large flows, reconfiguration time may </a:t>
            </a: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amortize</a:t>
            </a: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. 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Flow Size Matters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3C5EB-5C5E-184E-AEDE-61FB444E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53" y="1631800"/>
            <a:ext cx="4680000" cy="2834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E752E-0C4E-4314-9C4E-72533B296ADF}"/>
              </a:ext>
            </a:extLst>
          </p:cNvPr>
          <p:cNvSpPr/>
          <p:nvPr/>
        </p:nvSpPr>
        <p:spPr>
          <a:xfrm>
            <a:off x="2413221" y="1857027"/>
            <a:ext cx="4035287" cy="191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4CD039-F98F-4994-A99A-F685B58FD93D}"/>
              </a:ext>
            </a:extLst>
          </p:cNvPr>
          <p:cNvSpPr/>
          <p:nvPr/>
        </p:nvSpPr>
        <p:spPr>
          <a:xfrm>
            <a:off x="3355848" y="1662715"/>
            <a:ext cx="2647388" cy="120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25646-E6DF-4690-BC88-A1B0C762DF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56</a:t>
            </a:fld>
            <a:endParaRPr lang="de-DE"/>
          </a:p>
        </p:txBody>
      </p:sp>
      <p:sp>
        <p:nvSpPr>
          <p:cNvPr id="9" name="Google Shape;1811;g60be7dcf1c_0_698">
            <a:extLst>
              <a:ext uri="{FF2B5EF4-FFF2-40B4-BE49-F238E27FC236}">
                <a16:creationId xmlns:a16="http://schemas.microsoft.com/office/drawing/2014/main" id="{C493F122-A8CD-41EA-8961-FF9EA4924C34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25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4204576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4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34;g60be7dcf1c_0_434">
            <a:extLst>
              <a:ext uri="{FF2B5EF4-FFF2-40B4-BE49-F238E27FC236}">
                <a16:creationId xmlns:a16="http://schemas.microsoft.com/office/drawing/2014/main" id="{A70BC1F3-82D5-47A8-8832-31E83FB440A7}"/>
              </a:ext>
            </a:extLst>
          </p:cNvPr>
          <p:cNvSpPr txBox="1"/>
          <p:nvPr/>
        </p:nvSpPr>
        <p:spPr>
          <a:xfrm>
            <a:off x="663529" y="4649059"/>
            <a:ext cx="8210999" cy="22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1: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Different apps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have different flow size distributions.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2: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transmission time of a flow depends on its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Observation 3:</a:t>
            </a: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For small flows, </a:t>
            </a: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flow completion time suffers</a:t>
            </a: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if 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network needs to be reconfigured first.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Observation 4:</a:t>
            </a: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For large flows, reconfiguration time may </a:t>
            </a: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amortize</a:t>
            </a: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. 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Flow Size Matters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3C5EB-5C5E-184E-AEDE-61FB444E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53" y="1631800"/>
            <a:ext cx="4680000" cy="28345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58D2F0-B43F-4FB4-B589-1949467BE545}"/>
              </a:ext>
            </a:extLst>
          </p:cNvPr>
          <p:cNvSpPr/>
          <p:nvPr/>
        </p:nvSpPr>
        <p:spPr>
          <a:xfrm>
            <a:off x="2413221" y="1884459"/>
            <a:ext cx="4035287" cy="162000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916CB2-06FC-492D-A4B1-10B43460D1C6}"/>
              </a:ext>
            </a:extLst>
          </p:cNvPr>
          <p:cNvSpPr/>
          <p:nvPr/>
        </p:nvSpPr>
        <p:spPr>
          <a:xfrm>
            <a:off x="4839242" y="1634884"/>
            <a:ext cx="587524" cy="1660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5D2CA-F6A3-4ACD-8334-F89366CD1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57</a:t>
            </a:fld>
            <a:endParaRPr lang="de-DE"/>
          </a:p>
        </p:txBody>
      </p:sp>
      <p:sp>
        <p:nvSpPr>
          <p:cNvPr id="11" name="Google Shape;1811;g60be7dcf1c_0_698">
            <a:extLst>
              <a:ext uri="{FF2B5EF4-FFF2-40B4-BE49-F238E27FC236}">
                <a16:creationId xmlns:a16="http://schemas.microsoft.com/office/drawing/2014/main" id="{26B188E7-646F-46B6-AFD3-5E5A4555FDC6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25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34534216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4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34;g60be7dcf1c_0_434">
            <a:extLst>
              <a:ext uri="{FF2B5EF4-FFF2-40B4-BE49-F238E27FC236}">
                <a16:creationId xmlns:a16="http://schemas.microsoft.com/office/drawing/2014/main" id="{A70BC1F3-82D5-47A8-8832-31E83FB440A7}"/>
              </a:ext>
            </a:extLst>
          </p:cNvPr>
          <p:cNvSpPr txBox="1"/>
          <p:nvPr/>
        </p:nvSpPr>
        <p:spPr>
          <a:xfrm>
            <a:off x="663529" y="4649059"/>
            <a:ext cx="8210999" cy="22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1: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Different apps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have different flow size distributions.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2: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transmission time of a flow depends on its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3: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small flows,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flow completion time suffers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if 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network needs to be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reconfigured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first.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4: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large flows, reconfiguration time may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amortize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 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Flow Size Matters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3C5EB-5C5E-184E-AEDE-61FB444E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53" y="1631800"/>
            <a:ext cx="4680000" cy="28345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C2C5C-11B6-4238-9CE4-418CBACFCA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58</a:t>
            </a:fld>
            <a:endParaRPr lang="de-DE"/>
          </a:p>
        </p:txBody>
      </p:sp>
      <p:sp>
        <p:nvSpPr>
          <p:cNvPr id="7" name="Google Shape;1811;g60be7dcf1c_0_698">
            <a:extLst>
              <a:ext uri="{FF2B5EF4-FFF2-40B4-BE49-F238E27FC236}">
                <a16:creationId xmlns:a16="http://schemas.microsoft.com/office/drawing/2014/main" id="{D037D064-9FAC-47C6-BD23-E995A4F164DF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25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84636038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4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34;g60be7dcf1c_0_434">
            <a:extLst>
              <a:ext uri="{FF2B5EF4-FFF2-40B4-BE49-F238E27FC236}">
                <a16:creationId xmlns:a16="http://schemas.microsoft.com/office/drawing/2014/main" id="{A70BC1F3-82D5-47A8-8832-31E83FB440A7}"/>
              </a:ext>
            </a:extLst>
          </p:cNvPr>
          <p:cNvSpPr txBox="1"/>
          <p:nvPr/>
        </p:nvSpPr>
        <p:spPr>
          <a:xfrm>
            <a:off x="663529" y="4649059"/>
            <a:ext cx="8210999" cy="22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1: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Different apps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have different flow size distributions.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2: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transmission time of a flow depends on its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3: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small flows,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flow completion time suffers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if 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network needs to be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reconfigured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first.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Observation 4: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large flows, reconfiguration time may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amortize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 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Flow Size Matters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3C5EB-5C5E-184E-AEDE-61FB444E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53" y="1631800"/>
            <a:ext cx="4680000" cy="28345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D6AB1F-6B80-4103-B8BF-4FA0CDFF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364" y="1844531"/>
            <a:ext cx="4552122" cy="2374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CC7BEC-2837-493D-B94D-5C37EB926E55}"/>
              </a:ext>
            </a:extLst>
          </p:cNvPr>
          <p:cNvSpPr/>
          <p:nvPr/>
        </p:nvSpPr>
        <p:spPr>
          <a:xfrm>
            <a:off x="2867318" y="2119914"/>
            <a:ext cx="587524" cy="1660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806D75-07FF-4983-9CC6-EFAA87407C41}"/>
              </a:ext>
            </a:extLst>
          </p:cNvPr>
          <p:cNvSpPr/>
          <p:nvPr/>
        </p:nvSpPr>
        <p:spPr>
          <a:xfrm>
            <a:off x="4339425" y="2119914"/>
            <a:ext cx="587524" cy="1660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547C90-B69C-47EE-A5B4-25B5FE9F6AF9}"/>
              </a:ext>
            </a:extLst>
          </p:cNvPr>
          <p:cNvSpPr/>
          <p:nvPr/>
        </p:nvSpPr>
        <p:spPr>
          <a:xfrm>
            <a:off x="5443339" y="2119914"/>
            <a:ext cx="993242" cy="16608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15" name="Picture 4" descr="It&amp;#39;s a Match – KMU Jobs AG">
            <a:extLst>
              <a:ext uri="{FF2B5EF4-FFF2-40B4-BE49-F238E27FC236}">
                <a16:creationId xmlns:a16="http://schemas.microsoft.com/office/drawing/2014/main" id="{BEF18673-91A9-445E-8C84-802AB893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597" y="2530055"/>
            <a:ext cx="2168126" cy="80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89CE9-14E8-4485-BC18-F39C2BAD0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59</a:t>
            </a:fld>
            <a:endParaRPr lang="de-DE"/>
          </a:p>
        </p:txBody>
      </p:sp>
      <p:sp>
        <p:nvSpPr>
          <p:cNvPr id="16" name="Google Shape;1811;g60be7dcf1c_0_698">
            <a:extLst>
              <a:ext uri="{FF2B5EF4-FFF2-40B4-BE49-F238E27FC236}">
                <a16:creationId xmlns:a16="http://schemas.microsoft.com/office/drawing/2014/main" id="{94ADE41F-B22E-4AED-8A33-24C2D9A737CF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25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34239187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6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g60be7dcf1c_0_222"/>
          <p:cNvPicPr preferRelativeResize="0"/>
          <p:nvPr/>
        </p:nvPicPr>
        <p:blipFill rotWithShape="1">
          <a:blip r:embed="rId3">
            <a:alphaModFix/>
          </a:blip>
          <a:srcRect t="5677" b="17387"/>
          <a:stretch/>
        </p:blipFill>
        <p:spPr>
          <a:xfrm>
            <a:off x="733550" y="2184300"/>
            <a:ext cx="7096097" cy="409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g60be7dcf1c_0_222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310" name="Google Shape;1310;g60be7dcf1c_0_222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Root Cause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Fixed and Demand-Oblivious Topology</a:t>
            </a:r>
          </a:p>
        </p:txBody>
      </p:sp>
      <p:pic>
        <p:nvPicPr>
          <p:cNvPr id="1314" name="Google Shape;1314;g60be7dcf1c_0_222"/>
          <p:cNvPicPr preferRelativeResize="0"/>
          <p:nvPr/>
        </p:nvPicPr>
        <p:blipFill rotWithShape="1">
          <a:blip r:embed="rId4">
            <a:alphaModFix/>
          </a:blip>
          <a:srcRect l="11786" t="15059" r="15454" b="11335"/>
          <a:stretch/>
        </p:blipFill>
        <p:spPr>
          <a:xfrm>
            <a:off x="686327" y="1980001"/>
            <a:ext cx="2034796" cy="19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g60be7dcf1c_0_222"/>
          <p:cNvSpPr txBox="1"/>
          <p:nvPr/>
        </p:nvSpPr>
        <p:spPr>
          <a:xfrm>
            <a:off x="686328" y="3883101"/>
            <a:ext cx="1988186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200" b="1" dirty="0">
                <a:latin typeface="Consolas"/>
                <a:ea typeface="Consolas"/>
                <a:cs typeface="Consolas"/>
                <a:sym typeface="Consolas"/>
              </a:rPr>
              <a:t>Highway which ignores actual traffic: </a:t>
            </a:r>
            <a:r>
              <a:rPr lang="en-GB" sz="12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frustrating!</a:t>
            </a:r>
            <a:r>
              <a:rPr lang="en-GB" sz="12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5" name="Google Shape;1297;g60be7dcf1c_0_212"/>
          <p:cNvSpPr/>
          <p:nvPr/>
        </p:nvSpPr>
        <p:spPr>
          <a:xfrm flipH="1">
            <a:off x="5493900" y="2655725"/>
            <a:ext cx="2717100" cy="15951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Google Shape;1302;g60be7dcf1c_0_212"/>
          <p:cNvSpPr txBox="1"/>
          <p:nvPr/>
        </p:nvSpPr>
        <p:spPr>
          <a:xfrm>
            <a:off x="6292098" y="2644075"/>
            <a:ext cx="2023725" cy="16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Many </a:t>
            </a:r>
            <a:r>
              <a:rPr lang="en-GB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flavors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 in common: fixed and </a:t>
            </a: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oblivious 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 actual demand.</a:t>
            </a:r>
            <a:endParaRPr lang="en-GB"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1289;g60be7dcf1c_0_204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Cerberus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Google Shape;1333;g60be7dcf1c_0_242">
            <a:extLst>
              <a:ext uri="{FF2B5EF4-FFF2-40B4-BE49-F238E27FC236}">
                <a16:creationId xmlns:a16="http://schemas.microsoft.com/office/drawing/2014/main" id="{9D2A14AB-D46C-4186-B829-FC294EB18C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09497" y="416411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34;g60be7dcf1c_0_242">
            <a:extLst>
              <a:ext uri="{FF2B5EF4-FFF2-40B4-BE49-F238E27FC236}">
                <a16:creationId xmlns:a16="http://schemas.microsoft.com/office/drawing/2014/main" id="{41094315-90A7-4832-94C9-E491B4820C83}"/>
              </a:ext>
            </a:extLst>
          </p:cNvPr>
          <p:cNvSpPr txBox="1"/>
          <p:nvPr/>
        </p:nvSpPr>
        <p:spPr>
          <a:xfrm>
            <a:off x="1057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335;g60be7dcf1c_0_242">
            <a:extLst>
              <a:ext uri="{FF2B5EF4-FFF2-40B4-BE49-F238E27FC236}">
                <a16:creationId xmlns:a16="http://schemas.microsoft.com/office/drawing/2014/main" id="{AA8571DF-E5A4-4C54-BEC3-A84AB098EB68}"/>
              </a:ext>
            </a:extLst>
          </p:cNvPr>
          <p:cNvSpPr txBox="1"/>
          <p:nvPr/>
        </p:nvSpPr>
        <p:spPr>
          <a:xfrm>
            <a:off x="19018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" name="Google Shape;1336;g60be7dcf1c_0_242">
            <a:extLst>
              <a:ext uri="{FF2B5EF4-FFF2-40B4-BE49-F238E27FC236}">
                <a16:creationId xmlns:a16="http://schemas.microsoft.com/office/drawing/2014/main" id="{2E61A26F-39EA-4893-BD82-5424BEE73771}"/>
              </a:ext>
            </a:extLst>
          </p:cNvPr>
          <p:cNvSpPr txBox="1"/>
          <p:nvPr/>
        </p:nvSpPr>
        <p:spPr>
          <a:xfrm>
            <a:off x="274604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1337;g60be7dcf1c_0_242">
            <a:extLst>
              <a:ext uri="{FF2B5EF4-FFF2-40B4-BE49-F238E27FC236}">
                <a16:creationId xmlns:a16="http://schemas.microsoft.com/office/drawing/2014/main" id="{CAC8192C-B97B-4540-B474-922A73090015}"/>
              </a:ext>
            </a:extLst>
          </p:cNvPr>
          <p:cNvSpPr txBox="1"/>
          <p:nvPr/>
        </p:nvSpPr>
        <p:spPr>
          <a:xfrm>
            <a:off x="3563022" y="547481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" name="Google Shape;1338;g60be7dcf1c_0_242">
            <a:extLst>
              <a:ext uri="{FF2B5EF4-FFF2-40B4-BE49-F238E27FC236}">
                <a16:creationId xmlns:a16="http://schemas.microsoft.com/office/drawing/2014/main" id="{06F92845-E17C-415B-A31A-53426C61CEEF}"/>
              </a:ext>
            </a:extLst>
          </p:cNvPr>
          <p:cNvSpPr txBox="1"/>
          <p:nvPr/>
        </p:nvSpPr>
        <p:spPr>
          <a:xfrm>
            <a:off x="4418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Google Shape;1339;g60be7dcf1c_0_242">
            <a:extLst>
              <a:ext uri="{FF2B5EF4-FFF2-40B4-BE49-F238E27FC236}">
                <a16:creationId xmlns:a16="http://schemas.microsoft.com/office/drawing/2014/main" id="{A514D908-BDF2-4EFC-91B5-6F22340181D0}"/>
              </a:ext>
            </a:extLst>
          </p:cNvPr>
          <p:cNvSpPr txBox="1"/>
          <p:nvPr/>
        </p:nvSpPr>
        <p:spPr>
          <a:xfrm>
            <a:off x="52356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" name="Google Shape;1340;g60be7dcf1c_0_242">
            <a:extLst>
              <a:ext uri="{FF2B5EF4-FFF2-40B4-BE49-F238E27FC236}">
                <a16:creationId xmlns:a16="http://schemas.microsoft.com/office/drawing/2014/main" id="{AEB6511B-A494-4AD8-909E-F74EB2051AEE}"/>
              </a:ext>
            </a:extLst>
          </p:cNvPr>
          <p:cNvSpPr txBox="1"/>
          <p:nvPr/>
        </p:nvSpPr>
        <p:spPr>
          <a:xfrm>
            <a:off x="6091347" y="547481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1341;g60be7dcf1c_0_242">
            <a:extLst>
              <a:ext uri="{FF2B5EF4-FFF2-40B4-BE49-F238E27FC236}">
                <a16:creationId xmlns:a16="http://schemas.microsoft.com/office/drawing/2014/main" id="{84A465A6-0E9F-4BA5-9EB1-A1728D3DD470}"/>
              </a:ext>
            </a:extLst>
          </p:cNvPr>
          <p:cNvSpPr txBox="1"/>
          <p:nvPr/>
        </p:nvSpPr>
        <p:spPr>
          <a:xfrm>
            <a:off x="6908322" y="545228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0AA18176-289A-465F-8516-39B68297D09A}"/>
              </a:ext>
            </a:extLst>
          </p:cNvPr>
          <p:cNvSpPr/>
          <p:nvPr/>
        </p:nvSpPr>
        <p:spPr>
          <a:xfrm>
            <a:off x="1681604" y="1949856"/>
            <a:ext cx="5468558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Optical Switches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AB9C16-37A9-43F6-88BC-9621E4D0345E}"/>
              </a:ext>
            </a:extLst>
          </p:cNvPr>
          <p:cNvCxnSpPr/>
          <p:nvPr/>
        </p:nvCxnSpPr>
        <p:spPr>
          <a:xfrm flipV="1">
            <a:off x="1391672" y="3194332"/>
            <a:ext cx="825190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631F36-4EAF-4E17-B82A-6ED1862B81B0}"/>
              </a:ext>
            </a:extLst>
          </p:cNvPr>
          <p:cNvCxnSpPr>
            <a:cxnSpLocks/>
          </p:cNvCxnSpPr>
          <p:nvPr/>
        </p:nvCxnSpPr>
        <p:spPr>
          <a:xfrm flipV="1">
            <a:off x="2216862" y="3194332"/>
            <a:ext cx="347918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706AE3-EFC4-46DD-A2A4-6627D7DF5405}"/>
              </a:ext>
            </a:extLst>
          </p:cNvPr>
          <p:cNvCxnSpPr>
            <a:cxnSpLocks/>
          </p:cNvCxnSpPr>
          <p:nvPr/>
        </p:nvCxnSpPr>
        <p:spPr>
          <a:xfrm flipV="1">
            <a:off x="3042052" y="3194332"/>
            <a:ext cx="138276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7800FD-6F5B-45AB-BA9B-8D78122CB838}"/>
              </a:ext>
            </a:extLst>
          </p:cNvPr>
          <p:cNvCxnSpPr>
            <a:cxnSpLocks/>
          </p:cNvCxnSpPr>
          <p:nvPr/>
        </p:nvCxnSpPr>
        <p:spPr>
          <a:xfrm flipV="1">
            <a:off x="3827099" y="3157533"/>
            <a:ext cx="55142" cy="1006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964B92-CF99-4466-883C-DE614D3D9401}"/>
              </a:ext>
            </a:extLst>
          </p:cNvPr>
          <p:cNvCxnSpPr>
            <a:cxnSpLocks/>
          </p:cNvCxnSpPr>
          <p:nvPr/>
        </p:nvCxnSpPr>
        <p:spPr>
          <a:xfrm flipH="1" flipV="1">
            <a:off x="4634447" y="3157533"/>
            <a:ext cx="75828" cy="10065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C324BC-8E0E-4330-B120-12E7F57EF53A}"/>
              </a:ext>
            </a:extLst>
          </p:cNvPr>
          <p:cNvCxnSpPr>
            <a:cxnSpLocks/>
          </p:cNvCxnSpPr>
          <p:nvPr/>
        </p:nvCxnSpPr>
        <p:spPr>
          <a:xfrm flipH="1" flipV="1">
            <a:off x="5249995" y="3157533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B79C7-3F32-4199-B92E-B7F0C40D16CC}"/>
              </a:ext>
            </a:extLst>
          </p:cNvPr>
          <p:cNvCxnSpPr>
            <a:cxnSpLocks/>
          </p:cNvCxnSpPr>
          <p:nvPr/>
        </p:nvCxnSpPr>
        <p:spPr>
          <a:xfrm flipH="1" flipV="1">
            <a:off x="6040241" y="3150648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E553DF-C3FA-4E83-B6DF-C2EB3408596A}"/>
              </a:ext>
            </a:extLst>
          </p:cNvPr>
          <p:cNvCxnSpPr>
            <a:cxnSpLocks/>
          </p:cNvCxnSpPr>
          <p:nvPr/>
        </p:nvCxnSpPr>
        <p:spPr>
          <a:xfrm flipH="1" flipV="1">
            <a:off x="6548750" y="3157534"/>
            <a:ext cx="666828" cy="1036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upload.wikimedia.org/wikipedia/commons/1/1a/Herakles_Kerberos_Eurystheus_Louvre_E701.jpg">
            <a:extLst>
              <a:ext uri="{FF2B5EF4-FFF2-40B4-BE49-F238E27FC236}">
                <a16:creationId xmlns:a16="http://schemas.microsoft.com/office/drawing/2014/main" id="{B0EADB3E-20B5-41F6-8B8A-52050E3D0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11" y="131800"/>
            <a:ext cx="2074120" cy="157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F7B8A2-17B3-43CC-A2F6-DF7B1D72F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60</a:t>
            </a:fld>
            <a:endParaRPr lang="de-DE"/>
          </a:p>
        </p:txBody>
      </p:sp>
      <p:sp>
        <p:nvSpPr>
          <p:cNvPr id="27" name="Google Shape;1811;g60be7dcf1c_0_698">
            <a:extLst>
              <a:ext uri="{FF2B5EF4-FFF2-40B4-BE49-F238E27FC236}">
                <a16:creationId xmlns:a16="http://schemas.microsoft.com/office/drawing/2014/main" id="{9D4F6F77-4242-4768-8CCC-C915E8DB3133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26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15548230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5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Cerberus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Google Shape;1333;g60be7dcf1c_0_242">
            <a:extLst>
              <a:ext uri="{FF2B5EF4-FFF2-40B4-BE49-F238E27FC236}">
                <a16:creationId xmlns:a16="http://schemas.microsoft.com/office/drawing/2014/main" id="{9D2A14AB-D46C-4186-B829-FC294EB18C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09497" y="416411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34;g60be7dcf1c_0_242">
            <a:extLst>
              <a:ext uri="{FF2B5EF4-FFF2-40B4-BE49-F238E27FC236}">
                <a16:creationId xmlns:a16="http://schemas.microsoft.com/office/drawing/2014/main" id="{41094315-90A7-4832-94C9-E491B4820C83}"/>
              </a:ext>
            </a:extLst>
          </p:cNvPr>
          <p:cNvSpPr txBox="1"/>
          <p:nvPr/>
        </p:nvSpPr>
        <p:spPr>
          <a:xfrm>
            <a:off x="1057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335;g60be7dcf1c_0_242">
            <a:extLst>
              <a:ext uri="{FF2B5EF4-FFF2-40B4-BE49-F238E27FC236}">
                <a16:creationId xmlns:a16="http://schemas.microsoft.com/office/drawing/2014/main" id="{AA8571DF-E5A4-4C54-BEC3-A84AB098EB68}"/>
              </a:ext>
            </a:extLst>
          </p:cNvPr>
          <p:cNvSpPr txBox="1"/>
          <p:nvPr/>
        </p:nvSpPr>
        <p:spPr>
          <a:xfrm>
            <a:off x="19018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" name="Google Shape;1336;g60be7dcf1c_0_242">
            <a:extLst>
              <a:ext uri="{FF2B5EF4-FFF2-40B4-BE49-F238E27FC236}">
                <a16:creationId xmlns:a16="http://schemas.microsoft.com/office/drawing/2014/main" id="{2E61A26F-39EA-4893-BD82-5424BEE73771}"/>
              </a:ext>
            </a:extLst>
          </p:cNvPr>
          <p:cNvSpPr txBox="1"/>
          <p:nvPr/>
        </p:nvSpPr>
        <p:spPr>
          <a:xfrm>
            <a:off x="274604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1337;g60be7dcf1c_0_242">
            <a:extLst>
              <a:ext uri="{FF2B5EF4-FFF2-40B4-BE49-F238E27FC236}">
                <a16:creationId xmlns:a16="http://schemas.microsoft.com/office/drawing/2014/main" id="{CAC8192C-B97B-4540-B474-922A73090015}"/>
              </a:ext>
            </a:extLst>
          </p:cNvPr>
          <p:cNvSpPr txBox="1"/>
          <p:nvPr/>
        </p:nvSpPr>
        <p:spPr>
          <a:xfrm>
            <a:off x="3563022" y="547481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" name="Google Shape;1338;g60be7dcf1c_0_242">
            <a:extLst>
              <a:ext uri="{FF2B5EF4-FFF2-40B4-BE49-F238E27FC236}">
                <a16:creationId xmlns:a16="http://schemas.microsoft.com/office/drawing/2014/main" id="{06F92845-E17C-415B-A31A-53426C61CEEF}"/>
              </a:ext>
            </a:extLst>
          </p:cNvPr>
          <p:cNvSpPr txBox="1"/>
          <p:nvPr/>
        </p:nvSpPr>
        <p:spPr>
          <a:xfrm>
            <a:off x="4418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Google Shape;1339;g60be7dcf1c_0_242">
            <a:extLst>
              <a:ext uri="{FF2B5EF4-FFF2-40B4-BE49-F238E27FC236}">
                <a16:creationId xmlns:a16="http://schemas.microsoft.com/office/drawing/2014/main" id="{A514D908-BDF2-4EFC-91B5-6F22340181D0}"/>
              </a:ext>
            </a:extLst>
          </p:cNvPr>
          <p:cNvSpPr txBox="1"/>
          <p:nvPr/>
        </p:nvSpPr>
        <p:spPr>
          <a:xfrm>
            <a:off x="52356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" name="Google Shape;1340;g60be7dcf1c_0_242">
            <a:extLst>
              <a:ext uri="{FF2B5EF4-FFF2-40B4-BE49-F238E27FC236}">
                <a16:creationId xmlns:a16="http://schemas.microsoft.com/office/drawing/2014/main" id="{AEB6511B-A494-4AD8-909E-F74EB2051AEE}"/>
              </a:ext>
            </a:extLst>
          </p:cNvPr>
          <p:cNvSpPr txBox="1"/>
          <p:nvPr/>
        </p:nvSpPr>
        <p:spPr>
          <a:xfrm>
            <a:off x="6091347" y="547481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1341;g60be7dcf1c_0_242">
            <a:extLst>
              <a:ext uri="{FF2B5EF4-FFF2-40B4-BE49-F238E27FC236}">
                <a16:creationId xmlns:a16="http://schemas.microsoft.com/office/drawing/2014/main" id="{84A465A6-0E9F-4BA5-9EB1-A1728D3DD470}"/>
              </a:ext>
            </a:extLst>
          </p:cNvPr>
          <p:cNvSpPr txBox="1"/>
          <p:nvPr/>
        </p:nvSpPr>
        <p:spPr>
          <a:xfrm>
            <a:off x="6908322" y="545228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0AA18176-289A-465F-8516-39B68297D09A}"/>
              </a:ext>
            </a:extLst>
          </p:cNvPr>
          <p:cNvSpPr/>
          <p:nvPr/>
        </p:nvSpPr>
        <p:spPr>
          <a:xfrm>
            <a:off x="1681604" y="1949856"/>
            <a:ext cx="5468558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AB9C16-37A9-43F6-88BC-9621E4D0345E}"/>
              </a:ext>
            </a:extLst>
          </p:cNvPr>
          <p:cNvCxnSpPr/>
          <p:nvPr/>
        </p:nvCxnSpPr>
        <p:spPr>
          <a:xfrm flipV="1">
            <a:off x="1391672" y="3194332"/>
            <a:ext cx="825190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631F36-4EAF-4E17-B82A-6ED1862B81B0}"/>
              </a:ext>
            </a:extLst>
          </p:cNvPr>
          <p:cNvCxnSpPr>
            <a:cxnSpLocks/>
          </p:cNvCxnSpPr>
          <p:nvPr/>
        </p:nvCxnSpPr>
        <p:spPr>
          <a:xfrm flipV="1">
            <a:off x="2216862" y="3194332"/>
            <a:ext cx="347918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706AE3-EFC4-46DD-A2A4-6627D7DF5405}"/>
              </a:ext>
            </a:extLst>
          </p:cNvPr>
          <p:cNvCxnSpPr>
            <a:cxnSpLocks/>
          </p:cNvCxnSpPr>
          <p:nvPr/>
        </p:nvCxnSpPr>
        <p:spPr>
          <a:xfrm flipV="1">
            <a:off x="3042052" y="3194332"/>
            <a:ext cx="138276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7800FD-6F5B-45AB-BA9B-8D78122CB838}"/>
              </a:ext>
            </a:extLst>
          </p:cNvPr>
          <p:cNvCxnSpPr>
            <a:cxnSpLocks/>
          </p:cNvCxnSpPr>
          <p:nvPr/>
        </p:nvCxnSpPr>
        <p:spPr>
          <a:xfrm flipV="1">
            <a:off x="3827099" y="3157533"/>
            <a:ext cx="55142" cy="1006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964B92-CF99-4466-883C-DE614D3D9401}"/>
              </a:ext>
            </a:extLst>
          </p:cNvPr>
          <p:cNvCxnSpPr>
            <a:cxnSpLocks/>
          </p:cNvCxnSpPr>
          <p:nvPr/>
        </p:nvCxnSpPr>
        <p:spPr>
          <a:xfrm flipH="1" flipV="1">
            <a:off x="4634447" y="3157533"/>
            <a:ext cx="75828" cy="10065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C324BC-8E0E-4330-B120-12E7F57EF53A}"/>
              </a:ext>
            </a:extLst>
          </p:cNvPr>
          <p:cNvCxnSpPr>
            <a:cxnSpLocks/>
          </p:cNvCxnSpPr>
          <p:nvPr/>
        </p:nvCxnSpPr>
        <p:spPr>
          <a:xfrm flipH="1" flipV="1">
            <a:off x="5249995" y="3157533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B79C7-3F32-4199-B92E-B7F0C40D16CC}"/>
              </a:ext>
            </a:extLst>
          </p:cNvPr>
          <p:cNvCxnSpPr>
            <a:cxnSpLocks/>
          </p:cNvCxnSpPr>
          <p:nvPr/>
        </p:nvCxnSpPr>
        <p:spPr>
          <a:xfrm flipH="1" flipV="1">
            <a:off x="6040241" y="3150648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E553DF-C3FA-4E83-B6DF-C2EB3408596A}"/>
              </a:ext>
            </a:extLst>
          </p:cNvPr>
          <p:cNvCxnSpPr>
            <a:cxnSpLocks/>
          </p:cNvCxnSpPr>
          <p:nvPr/>
        </p:nvCxnSpPr>
        <p:spPr>
          <a:xfrm flipH="1" flipV="1">
            <a:off x="6548750" y="3157534"/>
            <a:ext cx="666828" cy="1036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Freeform 8">
            <a:extLst>
              <a:ext uri="{FF2B5EF4-FFF2-40B4-BE49-F238E27FC236}">
                <a16:creationId xmlns:a16="http://schemas.microsoft.com/office/drawing/2014/main" id="{6AA18E59-A28F-4BEE-A76F-EAC61BFBEA74}"/>
              </a:ext>
            </a:extLst>
          </p:cNvPr>
          <p:cNvSpPr/>
          <p:nvPr/>
        </p:nvSpPr>
        <p:spPr>
          <a:xfrm>
            <a:off x="1947553" y="20949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8039DA2F-13A2-4C83-85B2-D986CB2C9A10}"/>
              </a:ext>
            </a:extLst>
          </p:cNvPr>
          <p:cNvSpPr/>
          <p:nvPr/>
        </p:nvSpPr>
        <p:spPr>
          <a:xfrm>
            <a:off x="3553849" y="20996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082DD5A5-4C9E-4F8E-B02F-6601A6DD0A27}"/>
              </a:ext>
            </a:extLst>
          </p:cNvPr>
          <p:cNvSpPr/>
          <p:nvPr/>
        </p:nvSpPr>
        <p:spPr>
          <a:xfrm>
            <a:off x="5160145" y="20949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Google Shape;1534;g60be7dcf1c_0_434">
            <a:extLst>
              <a:ext uri="{FF2B5EF4-FFF2-40B4-BE49-F238E27FC236}">
                <a16:creationId xmlns:a16="http://schemas.microsoft.com/office/drawing/2014/main" id="{09FC3FC7-94B9-415E-93D5-4AEA770EE6D8}"/>
              </a:ext>
            </a:extLst>
          </p:cNvPr>
          <p:cNvSpPr txBox="1"/>
          <p:nvPr/>
        </p:nvSpPr>
        <p:spPr>
          <a:xfrm>
            <a:off x="1537427" y="2065708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" name="Google Shape;1534;g60be7dcf1c_0_434">
            <a:extLst>
              <a:ext uri="{FF2B5EF4-FFF2-40B4-BE49-F238E27FC236}">
                <a16:creationId xmlns:a16="http://schemas.microsoft.com/office/drawing/2014/main" id="{46EA69EA-6A18-457A-8CFA-45EB19F65A48}"/>
              </a:ext>
            </a:extLst>
          </p:cNvPr>
          <p:cNvSpPr txBox="1"/>
          <p:nvPr/>
        </p:nvSpPr>
        <p:spPr>
          <a:xfrm>
            <a:off x="3095850" y="2065707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rotor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" name="Google Shape;1534;g60be7dcf1c_0_434">
            <a:extLst>
              <a:ext uri="{FF2B5EF4-FFF2-40B4-BE49-F238E27FC236}">
                <a16:creationId xmlns:a16="http://schemas.microsoft.com/office/drawing/2014/main" id="{B31E94A9-C72F-4157-AB29-B88DDC5DB130}"/>
              </a:ext>
            </a:extLst>
          </p:cNvPr>
          <p:cNvSpPr txBox="1"/>
          <p:nvPr/>
        </p:nvSpPr>
        <p:spPr>
          <a:xfrm>
            <a:off x="4672361" y="2040944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demand-aware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" name="Picture 2" descr="https://upload.wikimedia.org/wikipedia/commons/1/1a/Herakles_Kerberos_Eurystheus_Louvre_E701.jpg">
            <a:extLst>
              <a:ext uri="{FF2B5EF4-FFF2-40B4-BE49-F238E27FC236}">
                <a16:creationId xmlns:a16="http://schemas.microsoft.com/office/drawing/2014/main" id="{81E65043-837D-492A-BC24-5B090CDBD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11" y="131800"/>
            <a:ext cx="2074120" cy="157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82D0E-8E38-4288-BBFC-E844FBA31E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61</a:t>
            </a:fld>
            <a:endParaRPr lang="de-DE"/>
          </a:p>
        </p:txBody>
      </p:sp>
      <p:sp>
        <p:nvSpPr>
          <p:cNvPr id="34" name="Google Shape;1811;g60be7dcf1c_0_698">
            <a:extLst>
              <a:ext uri="{FF2B5EF4-FFF2-40B4-BE49-F238E27FC236}">
                <a16:creationId xmlns:a16="http://schemas.microsoft.com/office/drawing/2014/main" id="{007BE17E-BB68-4EBB-9822-897CB83A7ED7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26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374956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Cerberus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Google Shape;1333;g60be7dcf1c_0_242">
            <a:extLst>
              <a:ext uri="{FF2B5EF4-FFF2-40B4-BE49-F238E27FC236}">
                <a16:creationId xmlns:a16="http://schemas.microsoft.com/office/drawing/2014/main" id="{9D2A14AB-D46C-4186-B829-FC294EB18C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09497" y="416411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34;g60be7dcf1c_0_242">
            <a:extLst>
              <a:ext uri="{FF2B5EF4-FFF2-40B4-BE49-F238E27FC236}">
                <a16:creationId xmlns:a16="http://schemas.microsoft.com/office/drawing/2014/main" id="{41094315-90A7-4832-94C9-E491B4820C83}"/>
              </a:ext>
            </a:extLst>
          </p:cNvPr>
          <p:cNvSpPr txBox="1"/>
          <p:nvPr/>
        </p:nvSpPr>
        <p:spPr>
          <a:xfrm>
            <a:off x="1057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335;g60be7dcf1c_0_242">
            <a:extLst>
              <a:ext uri="{FF2B5EF4-FFF2-40B4-BE49-F238E27FC236}">
                <a16:creationId xmlns:a16="http://schemas.microsoft.com/office/drawing/2014/main" id="{AA8571DF-E5A4-4C54-BEC3-A84AB098EB68}"/>
              </a:ext>
            </a:extLst>
          </p:cNvPr>
          <p:cNvSpPr txBox="1"/>
          <p:nvPr/>
        </p:nvSpPr>
        <p:spPr>
          <a:xfrm>
            <a:off x="19018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" name="Google Shape;1336;g60be7dcf1c_0_242">
            <a:extLst>
              <a:ext uri="{FF2B5EF4-FFF2-40B4-BE49-F238E27FC236}">
                <a16:creationId xmlns:a16="http://schemas.microsoft.com/office/drawing/2014/main" id="{2E61A26F-39EA-4893-BD82-5424BEE73771}"/>
              </a:ext>
            </a:extLst>
          </p:cNvPr>
          <p:cNvSpPr txBox="1"/>
          <p:nvPr/>
        </p:nvSpPr>
        <p:spPr>
          <a:xfrm>
            <a:off x="274604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1337;g60be7dcf1c_0_242">
            <a:extLst>
              <a:ext uri="{FF2B5EF4-FFF2-40B4-BE49-F238E27FC236}">
                <a16:creationId xmlns:a16="http://schemas.microsoft.com/office/drawing/2014/main" id="{CAC8192C-B97B-4540-B474-922A73090015}"/>
              </a:ext>
            </a:extLst>
          </p:cNvPr>
          <p:cNvSpPr txBox="1"/>
          <p:nvPr/>
        </p:nvSpPr>
        <p:spPr>
          <a:xfrm>
            <a:off x="3563022" y="547481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" name="Google Shape;1338;g60be7dcf1c_0_242">
            <a:extLst>
              <a:ext uri="{FF2B5EF4-FFF2-40B4-BE49-F238E27FC236}">
                <a16:creationId xmlns:a16="http://schemas.microsoft.com/office/drawing/2014/main" id="{06F92845-E17C-415B-A31A-53426C61CEEF}"/>
              </a:ext>
            </a:extLst>
          </p:cNvPr>
          <p:cNvSpPr txBox="1"/>
          <p:nvPr/>
        </p:nvSpPr>
        <p:spPr>
          <a:xfrm>
            <a:off x="4418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Google Shape;1339;g60be7dcf1c_0_242">
            <a:extLst>
              <a:ext uri="{FF2B5EF4-FFF2-40B4-BE49-F238E27FC236}">
                <a16:creationId xmlns:a16="http://schemas.microsoft.com/office/drawing/2014/main" id="{A514D908-BDF2-4EFC-91B5-6F22340181D0}"/>
              </a:ext>
            </a:extLst>
          </p:cNvPr>
          <p:cNvSpPr txBox="1"/>
          <p:nvPr/>
        </p:nvSpPr>
        <p:spPr>
          <a:xfrm>
            <a:off x="52356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" name="Google Shape;1340;g60be7dcf1c_0_242">
            <a:extLst>
              <a:ext uri="{FF2B5EF4-FFF2-40B4-BE49-F238E27FC236}">
                <a16:creationId xmlns:a16="http://schemas.microsoft.com/office/drawing/2014/main" id="{AEB6511B-A494-4AD8-909E-F74EB2051AEE}"/>
              </a:ext>
            </a:extLst>
          </p:cNvPr>
          <p:cNvSpPr txBox="1"/>
          <p:nvPr/>
        </p:nvSpPr>
        <p:spPr>
          <a:xfrm>
            <a:off x="6091347" y="547481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1341;g60be7dcf1c_0_242">
            <a:extLst>
              <a:ext uri="{FF2B5EF4-FFF2-40B4-BE49-F238E27FC236}">
                <a16:creationId xmlns:a16="http://schemas.microsoft.com/office/drawing/2014/main" id="{84A465A6-0E9F-4BA5-9EB1-A1728D3DD470}"/>
              </a:ext>
            </a:extLst>
          </p:cNvPr>
          <p:cNvSpPr txBox="1"/>
          <p:nvPr/>
        </p:nvSpPr>
        <p:spPr>
          <a:xfrm>
            <a:off x="6908322" y="545228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0AA18176-289A-465F-8516-39B68297D09A}"/>
              </a:ext>
            </a:extLst>
          </p:cNvPr>
          <p:cNvSpPr/>
          <p:nvPr/>
        </p:nvSpPr>
        <p:spPr>
          <a:xfrm>
            <a:off x="1681604" y="1949856"/>
            <a:ext cx="5468558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AB9C16-37A9-43F6-88BC-9621E4D0345E}"/>
              </a:ext>
            </a:extLst>
          </p:cNvPr>
          <p:cNvCxnSpPr/>
          <p:nvPr/>
        </p:nvCxnSpPr>
        <p:spPr>
          <a:xfrm flipV="1">
            <a:off x="1391672" y="3194332"/>
            <a:ext cx="825190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631F36-4EAF-4E17-B82A-6ED1862B81B0}"/>
              </a:ext>
            </a:extLst>
          </p:cNvPr>
          <p:cNvCxnSpPr>
            <a:cxnSpLocks/>
          </p:cNvCxnSpPr>
          <p:nvPr/>
        </p:nvCxnSpPr>
        <p:spPr>
          <a:xfrm flipV="1">
            <a:off x="2216862" y="3194332"/>
            <a:ext cx="347918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706AE3-EFC4-46DD-A2A4-6627D7DF5405}"/>
              </a:ext>
            </a:extLst>
          </p:cNvPr>
          <p:cNvCxnSpPr>
            <a:cxnSpLocks/>
          </p:cNvCxnSpPr>
          <p:nvPr/>
        </p:nvCxnSpPr>
        <p:spPr>
          <a:xfrm flipV="1">
            <a:off x="3042052" y="3194332"/>
            <a:ext cx="138276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7800FD-6F5B-45AB-BA9B-8D78122CB838}"/>
              </a:ext>
            </a:extLst>
          </p:cNvPr>
          <p:cNvCxnSpPr>
            <a:cxnSpLocks/>
          </p:cNvCxnSpPr>
          <p:nvPr/>
        </p:nvCxnSpPr>
        <p:spPr>
          <a:xfrm flipV="1">
            <a:off x="3827099" y="3157533"/>
            <a:ext cx="55142" cy="1006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964B92-CF99-4466-883C-DE614D3D9401}"/>
              </a:ext>
            </a:extLst>
          </p:cNvPr>
          <p:cNvCxnSpPr>
            <a:cxnSpLocks/>
          </p:cNvCxnSpPr>
          <p:nvPr/>
        </p:nvCxnSpPr>
        <p:spPr>
          <a:xfrm flipH="1" flipV="1">
            <a:off x="4634447" y="3157533"/>
            <a:ext cx="75828" cy="10065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C324BC-8E0E-4330-B120-12E7F57EF53A}"/>
              </a:ext>
            </a:extLst>
          </p:cNvPr>
          <p:cNvCxnSpPr>
            <a:cxnSpLocks/>
          </p:cNvCxnSpPr>
          <p:nvPr/>
        </p:nvCxnSpPr>
        <p:spPr>
          <a:xfrm flipH="1" flipV="1">
            <a:off x="5249995" y="3157533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B79C7-3F32-4199-B92E-B7F0C40D16CC}"/>
              </a:ext>
            </a:extLst>
          </p:cNvPr>
          <p:cNvCxnSpPr>
            <a:cxnSpLocks/>
          </p:cNvCxnSpPr>
          <p:nvPr/>
        </p:nvCxnSpPr>
        <p:spPr>
          <a:xfrm flipH="1" flipV="1">
            <a:off x="6040241" y="3150648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E553DF-C3FA-4E83-B6DF-C2EB3408596A}"/>
              </a:ext>
            </a:extLst>
          </p:cNvPr>
          <p:cNvCxnSpPr>
            <a:cxnSpLocks/>
          </p:cNvCxnSpPr>
          <p:nvPr/>
        </p:nvCxnSpPr>
        <p:spPr>
          <a:xfrm flipH="1" flipV="1">
            <a:off x="6548750" y="3157534"/>
            <a:ext cx="666828" cy="1036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Freeform 8">
            <a:extLst>
              <a:ext uri="{FF2B5EF4-FFF2-40B4-BE49-F238E27FC236}">
                <a16:creationId xmlns:a16="http://schemas.microsoft.com/office/drawing/2014/main" id="{6AA18E59-A28F-4BEE-A76F-EAC61BFBEA74}"/>
              </a:ext>
            </a:extLst>
          </p:cNvPr>
          <p:cNvSpPr/>
          <p:nvPr/>
        </p:nvSpPr>
        <p:spPr>
          <a:xfrm>
            <a:off x="1947553" y="20949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8039DA2F-13A2-4C83-85B2-D986CB2C9A10}"/>
              </a:ext>
            </a:extLst>
          </p:cNvPr>
          <p:cNvSpPr/>
          <p:nvPr/>
        </p:nvSpPr>
        <p:spPr>
          <a:xfrm>
            <a:off x="3553849" y="20996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082DD5A5-4C9E-4F8E-B02F-6601A6DD0A27}"/>
              </a:ext>
            </a:extLst>
          </p:cNvPr>
          <p:cNvSpPr/>
          <p:nvPr/>
        </p:nvSpPr>
        <p:spPr>
          <a:xfrm>
            <a:off x="5160145" y="20949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Google Shape;1534;g60be7dcf1c_0_434">
            <a:extLst>
              <a:ext uri="{FF2B5EF4-FFF2-40B4-BE49-F238E27FC236}">
                <a16:creationId xmlns:a16="http://schemas.microsoft.com/office/drawing/2014/main" id="{09FC3FC7-94B9-415E-93D5-4AEA770EE6D8}"/>
              </a:ext>
            </a:extLst>
          </p:cNvPr>
          <p:cNvSpPr txBox="1"/>
          <p:nvPr/>
        </p:nvSpPr>
        <p:spPr>
          <a:xfrm>
            <a:off x="1537427" y="2065708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" name="Google Shape;1534;g60be7dcf1c_0_434">
            <a:extLst>
              <a:ext uri="{FF2B5EF4-FFF2-40B4-BE49-F238E27FC236}">
                <a16:creationId xmlns:a16="http://schemas.microsoft.com/office/drawing/2014/main" id="{46EA69EA-6A18-457A-8CFA-45EB19F65A48}"/>
              </a:ext>
            </a:extLst>
          </p:cNvPr>
          <p:cNvSpPr txBox="1"/>
          <p:nvPr/>
        </p:nvSpPr>
        <p:spPr>
          <a:xfrm>
            <a:off x="3095850" y="2065707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rotor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" name="Google Shape;1534;g60be7dcf1c_0_434">
            <a:extLst>
              <a:ext uri="{FF2B5EF4-FFF2-40B4-BE49-F238E27FC236}">
                <a16:creationId xmlns:a16="http://schemas.microsoft.com/office/drawing/2014/main" id="{B31E94A9-C72F-4157-AB29-B88DDC5DB130}"/>
              </a:ext>
            </a:extLst>
          </p:cNvPr>
          <p:cNvSpPr txBox="1"/>
          <p:nvPr/>
        </p:nvSpPr>
        <p:spPr>
          <a:xfrm>
            <a:off x="4672361" y="2040944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demand-aware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" name="Picture 2" descr="https://upload.wikimedia.org/wikipedia/commons/1/1a/Herakles_Kerberos_Eurystheus_Louvre_E701.jpg">
            <a:extLst>
              <a:ext uri="{FF2B5EF4-FFF2-40B4-BE49-F238E27FC236}">
                <a16:creationId xmlns:a16="http://schemas.microsoft.com/office/drawing/2014/main" id="{81E65043-837D-492A-BC24-5B090CDBD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11" y="131800"/>
            <a:ext cx="2074120" cy="157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1534;g60be7dcf1c_0_434">
            <a:extLst>
              <a:ext uri="{FF2B5EF4-FFF2-40B4-BE49-F238E27FC236}">
                <a16:creationId xmlns:a16="http://schemas.microsoft.com/office/drawing/2014/main" id="{92160E07-84EB-460F-B6E7-2E20D0B67241}"/>
              </a:ext>
            </a:extLst>
          </p:cNvPr>
          <p:cNvSpPr txBox="1"/>
          <p:nvPr/>
        </p:nvSpPr>
        <p:spPr>
          <a:xfrm>
            <a:off x="1017000" y="5977638"/>
            <a:ext cx="6623101" cy="54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Scheduling: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Small flows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go via static switches…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1789DEF-1AF2-421F-84A4-E1AFA1568705}"/>
              </a:ext>
            </a:extLst>
          </p:cNvPr>
          <p:cNvSpPr/>
          <p:nvPr/>
        </p:nvSpPr>
        <p:spPr>
          <a:xfrm>
            <a:off x="1404102" y="2504848"/>
            <a:ext cx="1655454" cy="1603452"/>
          </a:xfrm>
          <a:custGeom>
            <a:avLst/>
            <a:gdLst>
              <a:gd name="connsiteX0" fmla="*/ 0 w 1655454"/>
              <a:gd name="connsiteY0" fmla="*/ 1594784 h 1603452"/>
              <a:gd name="connsiteX1" fmla="*/ 1178753 w 1655454"/>
              <a:gd name="connsiteY1" fmla="*/ 1 h 1603452"/>
              <a:gd name="connsiteX2" fmla="*/ 1655454 w 1655454"/>
              <a:gd name="connsiteY2" fmla="*/ 1603452 h 160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5454" h="1603452">
                <a:moveTo>
                  <a:pt x="0" y="1594784"/>
                </a:moveTo>
                <a:cubicBezTo>
                  <a:pt x="451422" y="796670"/>
                  <a:pt x="902844" y="-1444"/>
                  <a:pt x="1178753" y="1"/>
                </a:cubicBezTo>
                <a:cubicBezTo>
                  <a:pt x="1454662" y="1446"/>
                  <a:pt x="1555058" y="802449"/>
                  <a:pt x="1655454" y="1603452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4098" name="Picture 2" descr="Speedy Gonzales: Die schnellste Maus von Mexiko - Planet Mexiko">
            <a:extLst>
              <a:ext uri="{FF2B5EF4-FFF2-40B4-BE49-F238E27FC236}">
                <a16:creationId xmlns:a16="http://schemas.microsoft.com/office/drawing/2014/main" id="{8B2ED6ED-1831-47E3-BDCB-7F0B15ADE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4" y="2109023"/>
            <a:ext cx="1321920" cy="88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CF645-D59C-4924-A249-E56DCE2425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62</a:t>
            </a:fld>
            <a:endParaRPr lang="de-DE"/>
          </a:p>
        </p:txBody>
      </p:sp>
      <p:sp>
        <p:nvSpPr>
          <p:cNvPr id="35" name="Google Shape;1811;g60be7dcf1c_0_698">
            <a:extLst>
              <a:ext uri="{FF2B5EF4-FFF2-40B4-BE49-F238E27FC236}">
                <a16:creationId xmlns:a16="http://schemas.microsoft.com/office/drawing/2014/main" id="{BBE1AA4B-4ECB-4391-8B5C-1A67E1DF3427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26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61245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Cerberus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Google Shape;1333;g60be7dcf1c_0_242">
            <a:extLst>
              <a:ext uri="{FF2B5EF4-FFF2-40B4-BE49-F238E27FC236}">
                <a16:creationId xmlns:a16="http://schemas.microsoft.com/office/drawing/2014/main" id="{9D2A14AB-D46C-4186-B829-FC294EB18C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09497" y="416411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34;g60be7dcf1c_0_242">
            <a:extLst>
              <a:ext uri="{FF2B5EF4-FFF2-40B4-BE49-F238E27FC236}">
                <a16:creationId xmlns:a16="http://schemas.microsoft.com/office/drawing/2014/main" id="{41094315-90A7-4832-94C9-E491B4820C83}"/>
              </a:ext>
            </a:extLst>
          </p:cNvPr>
          <p:cNvSpPr txBox="1"/>
          <p:nvPr/>
        </p:nvSpPr>
        <p:spPr>
          <a:xfrm>
            <a:off x="1057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335;g60be7dcf1c_0_242">
            <a:extLst>
              <a:ext uri="{FF2B5EF4-FFF2-40B4-BE49-F238E27FC236}">
                <a16:creationId xmlns:a16="http://schemas.microsoft.com/office/drawing/2014/main" id="{AA8571DF-E5A4-4C54-BEC3-A84AB098EB68}"/>
              </a:ext>
            </a:extLst>
          </p:cNvPr>
          <p:cNvSpPr txBox="1"/>
          <p:nvPr/>
        </p:nvSpPr>
        <p:spPr>
          <a:xfrm>
            <a:off x="19018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" name="Google Shape;1336;g60be7dcf1c_0_242">
            <a:extLst>
              <a:ext uri="{FF2B5EF4-FFF2-40B4-BE49-F238E27FC236}">
                <a16:creationId xmlns:a16="http://schemas.microsoft.com/office/drawing/2014/main" id="{2E61A26F-39EA-4893-BD82-5424BEE73771}"/>
              </a:ext>
            </a:extLst>
          </p:cNvPr>
          <p:cNvSpPr txBox="1"/>
          <p:nvPr/>
        </p:nvSpPr>
        <p:spPr>
          <a:xfrm>
            <a:off x="274604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1337;g60be7dcf1c_0_242">
            <a:extLst>
              <a:ext uri="{FF2B5EF4-FFF2-40B4-BE49-F238E27FC236}">
                <a16:creationId xmlns:a16="http://schemas.microsoft.com/office/drawing/2014/main" id="{CAC8192C-B97B-4540-B474-922A73090015}"/>
              </a:ext>
            </a:extLst>
          </p:cNvPr>
          <p:cNvSpPr txBox="1"/>
          <p:nvPr/>
        </p:nvSpPr>
        <p:spPr>
          <a:xfrm>
            <a:off x="3563022" y="547481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" name="Google Shape;1338;g60be7dcf1c_0_242">
            <a:extLst>
              <a:ext uri="{FF2B5EF4-FFF2-40B4-BE49-F238E27FC236}">
                <a16:creationId xmlns:a16="http://schemas.microsoft.com/office/drawing/2014/main" id="{06F92845-E17C-415B-A31A-53426C61CEEF}"/>
              </a:ext>
            </a:extLst>
          </p:cNvPr>
          <p:cNvSpPr txBox="1"/>
          <p:nvPr/>
        </p:nvSpPr>
        <p:spPr>
          <a:xfrm>
            <a:off x="4418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Google Shape;1339;g60be7dcf1c_0_242">
            <a:extLst>
              <a:ext uri="{FF2B5EF4-FFF2-40B4-BE49-F238E27FC236}">
                <a16:creationId xmlns:a16="http://schemas.microsoft.com/office/drawing/2014/main" id="{A514D908-BDF2-4EFC-91B5-6F22340181D0}"/>
              </a:ext>
            </a:extLst>
          </p:cNvPr>
          <p:cNvSpPr txBox="1"/>
          <p:nvPr/>
        </p:nvSpPr>
        <p:spPr>
          <a:xfrm>
            <a:off x="52356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" name="Google Shape;1340;g60be7dcf1c_0_242">
            <a:extLst>
              <a:ext uri="{FF2B5EF4-FFF2-40B4-BE49-F238E27FC236}">
                <a16:creationId xmlns:a16="http://schemas.microsoft.com/office/drawing/2014/main" id="{AEB6511B-A494-4AD8-909E-F74EB2051AEE}"/>
              </a:ext>
            </a:extLst>
          </p:cNvPr>
          <p:cNvSpPr txBox="1"/>
          <p:nvPr/>
        </p:nvSpPr>
        <p:spPr>
          <a:xfrm>
            <a:off x="6091347" y="547481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1341;g60be7dcf1c_0_242">
            <a:extLst>
              <a:ext uri="{FF2B5EF4-FFF2-40B4-BE49-F238E27FC236}">
                <a16:creationId xmlns:a16="http://schemas.microsoft.com/office/drawing/2014/main" id="{84A465A6-0E9F-4BA5-9EB1-A1728D3DD470}"/>
              </a:ext>
            </a:extLst>
          </p:cNvPr>
          <p:cNvSpPr txBox="1"/>
          <p:nvPr/>
        </p:nvSpPr>
        <p:spPr>
          <a:xfrm>
            <a:off x="6908322" y="545228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0AA18176-289A-465F-8516-39B68297D09A}"/>
              </a:ext>
            </a:extLst>
          </p:cNvPr>
          <p:cNvSpPr/>
          <p:nvPr/>
        </p:nvSpPr>
        <p:spPr>
          <a:xfrm>
            <a:off x="1681604" y="1949856"/>
            <a:ext cx="5468558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AB9C16-37A9-43F6-88BC-9621E4D0345E}"/>
              </a:ext>
            </a:extLst>
          </p:cNvPr>
          <p:cNvCxnSpPr/>
          <p:nvPr/>
        </p:nvCxnSpPr>
        <p:spPr>
          <a:xfrm flipV="1">
            <a:off x="1391672" y="3194332"/>
            <a:ext cx="825190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631F36-4EAF-4E17-B82A-6ED1862B81B0}"/>
              </a:ext>
            </a:extLst>
          </p:cNvPr>
          <p:cNvCxnSpPr>
            <a:cxnSpLocks/>
          </p:cNvCxnSpPr>
          <p:nvPr/>
        </p:nvCxnSpPr>
        <p:spPr>
          <a:xfrm flipV="1">
            <a:off x="2216862" y="3194332"/>
            <a:ext cx="347918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706AE3-EFC4-46DD-A2A4-6627D7DF5405}"/>
              </a:ext>
            </a:extLst>
          </p:cNvPr>
          <p:cNvCxnSpPr>
            <a:cxnSpLocks/>
          </p:cNvCxnSpPr>
          <p:nvPr/>
        </p:nvCxnSpPr>
        <p:spPr>
          <a:xfrm flipV="1">
            <a:off x="3042052" y="3194332"/>
            <a:ext cx="138276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7800FD-6F5B-45AB-BA9B-8D78122CB838}"/>
              </a:ext>
            </a:extLst>
          </p:cNvPr>
          <p:cNvCxnSpPr>
            <a:cxnSpLocks/>
          </p:cNvCxnSpPr>
          <p:nvPr/>
        </p:nvCxnSpPr>
        <p:spPr>
          <a:xfrm flipV="1">
            <a:off x="3827099" y="3157533"/>
            <a:ext cx="55142" cy="1006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964B92-CF99-4466-883C-DE614D3D9401}"/>
              </a:ext>
            </a:extLst>
          </p:cNvPr>
          <p:cNvCxnSpPr>
            <a:cxnSpLocks/>
          </p:cNvCxnSpPr>
          <p:nvPr/>
        </p:nvCxnSpPr>
        <p:spPr>
          <a:xfrm flipH="1" flipV="1">
            <a:off x="4634447" y="3157533"/>
            <a:ext cx="75828" cy="10065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C324BC-8E0E-4330-B120-12E7F57EF53A}"/>
              </a:ext>
            </a:extLst>
          </p:cNvPr>
          <p:cNvCxnSpPr>
            <a:cxnSpLocks/>
          </p:cNvCxnSpPr>
          <p:nvPr/>
        </p:nvCxnSpPr>
        <p:spPr>
          <a:xfrm flipH="1" flipV="1">
            <a:off x="5249995" y="3157533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B79C7-3F32-4199-B92E-B7F0C40D16CC}"/>
              </a:ext>
            </a:extLst>
          </p:cNvPr>
          <p:cNvCxnSpPr>
            <a:cxnSpLocks/>
          </p:cNvCxnSpPr>
          <p:nvPr/>
        </p:nvCxnSpPr>
        <p:spPr>
          <a:xfrm flipH="1" flipV="1">
            <a:off x="6040241" y="3150648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E553DF-C3FA-4E83-B6DF-C2EB3408596A}"/>
              </a:ext>
            </a:extLst>
          </p:cNvPr>
          <p:cNvCxnSpPr>
            <a:cxnSpLocks/>
          </p:cNvCxnSpPr>
          <p:nvPr/>
        </p:nvCxnSpPr>
        <p:spPr>
          <a:xfrm flipH="1" flipV="1">
            <a:off x="6548750" y="3157534"/>
            <a:ext cx="666828" cy="1036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Freeform 8">
            <a:extLst>
              <a:ext uri="{FF2B5EF4-FFF2-40B4-BE49-F238E27FC236}">
                <a16:creationId xmlns:a16="http://schemas.microsoft.com/office/drawing/2014/main" id="{6AA18E59-A28F-4BEE-A76F-EAC61BFBEA74}"/>
              </a:ext>
            </a:extLst>
          </p:cNvPr>
          <p:cNvSpPr/>
          <p:nvPr/>
        </p:nvSpPr>
        <p:spPr>
          <a:xfrm>
            <a:off x="1947553" y="20949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8039DA2F-13A2-4C83-85B2-D986CB2C9A10}"/>
              </a:ext>
            </a:extLst>
          </p:cNvPr>
          <p:cNvSpPr/>
          <p:nvPr/>
        </p:nvSpPr>
        <p:spPr>
          <a:xfrm>
            <a:off x="3553849" y="20996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082DD5A5-4C9E-4F8E-B02F-6601A6DD0A27}"/>
              </a:ext>
            </a:extLst>
          </p:cNvPr>
          <p:cNvSpPr/>
          <p:nvPr/>
        </p:nvSpPr>
        <p:spPr>
          <a:xfrm>
            <a:off x="5160145" y="20949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Google Shape;1534;g60be7dcf1c_0_434">
            <a:extLst>
              <a:ext uri="{FF2B5EF4-FFF2-40B4-BE49-F238E27FC236}">
                <a16:creationId xmlns:a16="http://schemas.microsoft.com/office/drawing/2014/main" id="{09FC3FC7-94B9-415E-93D5-4AEA770EE6D8}"/>
              </a:ext>
            </a:extLst>
          </p:cNvPr>
          <p:cNvSpPr txBox="1"/>
          <p:nvPr/>
        </p:nvSpPr>
        <p:spPr>
          <a:xfrm>
            <a:off x="1537427" y="2065708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" name="Google Shape;1534;g60be7dcf1c_0_434">
            <a:extLst>
              <a:ext uri="{FF2B5EF4-FFF2-40B4-BE49-F238E27FC236}">
                <a16:creationId xmlns:a16="http://schemas.microsoft.com/office/drawing/2014/main" id="{46EA69EA-6A18-457A-8CFA-45EB19F65A48}"/>
              </a:ext>
            </a:extLst>
          </p:cNvPr>
          <p:cNvSpPr txBox="1"/>
          <p:nvPr/>
        </p:nvSpPr>
        <p:spPr>
          <a:xfrm>
            <a:off x="3095850" y="2065707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rotor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" name="Google Shape;1534;g60be7dcf1c_0_434">
            <a:extLst>
              <a:ext uri="{FF2B5EF4-FFF2-40B4-BE49-F238E27FC236}">
                <a16:creationId xmlns:a16="http://schemas.microsoft.com/office/drawing/2014/main" id="{B31E94A9-C72F-4157-AB29-B88DDC5DB130}"/>
              </a:ext>
            </a:extLst>
          </p:cNvPr>
          <p:cNvSpPr txBox="1"/>
          <p:nvPr/>
        </p:nvSpPr>
        <p:spPr>
          <a:xfrm>
            <a:off x="4672361" y="2040944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demand-aware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" name="Picture 2" descr="https://upload.wikimedia.org/wikipedia/commons/1/1a/Herakles_Kerberos_Eurystheus_Louvre_E701.jpg">
            <a:extLst>
              <a:ext uri="{FF2B5EF4-FFF2-40B4-BE49-F238E27FC236}">
                <a16:creationId xmlns:a16="http://schemas.microsoft.com/office/drawing/2014/main" id="{81E65043-837D-492A-BC24-5B090CDBD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11" y="131800"/>
            <a:ext cx="2074120" cy="157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1534;g60be7dcf1c_0_434">
            <a:extLst>
              <a:ext uri="{FF2B5EF4-FFF2-40B4-BE49-F238E27FC236}">
                <a16:creationId xmlns:a16="http://schemas.microsoft.com/office/drawing/2014/main" id="{92160E07-84EB-460F-B6E7-2E20D0B67241}"/>
              </a:ext>
            </a:extLst>
          </p:cNvPr>
          <p:cNvSpPr txBox="1"/>
          <p:nvPr/>
        </p:nvSpPr>
        <p:spPr>
          <a:xfrm>
            <a:off x="1017000" y="5977638"/>
            <a:ext cx="6623101" cy="54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Scheduling: 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medium flows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via rotor switches…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003B39-7347-4EDF-8FA1-7F2E862A1BE9}"/>
              </a:ext>
            </a:extLst>
          </p:cNvPr>
          <p:cNvSpPr/>
          <p:nvPr/>
        </p:nvSpPr>
        <p:spPr>
          <a:xfrm>
            <a:off x="1386768" y="2669528"/>
            <a:ext cx="3382856" cy="1490775"/>
          </a:xfrm>
          <a:custGeom>
            <a:avLst/>
            <a:gdLst>
              <a:gd name="connsiteX0" fmla="*/ 0 w 3382856"/>
              <a:gd name="connsiteY0" fmla="*/ 1490775 h 1490775"/>
              <a:gd name="connsiteX1" fmla="*/ 2851541 w 3382856"/>
              <a:gd name="connsiteY1" fmla="*/ 0 h 1490775"/>
              <a:gd name="connsiteX2" fmla="*/ 3375913 w 3382856"/>
              <a:gd name="connsiteY2" fmla="*/ 1486442 h 149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2856" h="1490775">
                <a:moveTo>
                  <a:pt x="0" y="1490775"/>
                </a:moveTo>
                <a:cubicBezTo>
                  <a:pt x="1144444" y="745748"/>
                  <a:pt x="2288889" y="722"/>
                  <a:pt x="2851541" y="0"/>
                </a:cubicBezTo>
                <a:cubicBezTo>
                  <a:pt x="3414193" y="-722"/>
                  <a:pt x="3395053" y="742860"/>
                  <a:pt x="3375913" y="1486442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E03A01-5601-4C59-A18D-D79ABAF23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809" y="2207238"/>
            <a:ext cx="681155" cy="503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25EEF-00AE-4621-922D-8C94230E3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63</a:t>
            </a:fld>
            <a:endParaRPr lang="de-DE"/>
          </a:p>
        </p:txBody>
      </p:sp>
      <p:sp>
        <p:nvSpPr>
          <p:cNvPr id="36" name="Google Shape;1811;g60be7dcf1c_0_698">
            <a:extLst>
              <a:ext uri="{FF2B5EF4-FFF2-40B4-BE49-F238E27FC236}">
                <a16:creationId xmlns:a16="http://schemas.microsoft.com/office/drawing/2014/main" id="{954FA06C-E73B-4B9D-BB91-5B45446BA6C3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26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77776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8">
            <a:extLst>
              <a:ext uri="{FF2B5EF4-FFF2-40B4-BE49-F238E27FC236}">
                <a16:creationId xmlns:a16="http://schemas.microsoft.com/office/drawing/2014/main" id="{8ADFEB55-2D54-4348-9C63-C25579D9D8DE}"/>
              </a:ext>
            </a:extLst>
          </p:cNvPr>
          <p:cNvSpPr/>
          <p:nvPr/>
        </p:nvSpPr>
        <p:spPr>
          <a:xfrm>
            <a:off x="1681604" y="1949856"/>
            <a:ext cx="5468558" cy="1207677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Cerberus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Google Shape;1333;g60be7dcf1c_0_242">
            <a:extLst>
              <a:ext uri="{FF2B5EF4-FFF2-40B4-BE49-F238E27FC236}">
                <a16:creationId xmlns:a16="http://schemas.microsoft.com/office/drawing/2014/main" id="{9D2A14AB-D46C-4186-B829-FC294EB18C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09497" y="416411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34;g60be7dcf1c_0_242">
            <a:extLst>
              <a:ext uri="{FF2B5EF4-FFF2-40B4-BE49-F238E27FC236}">
                <a16:creationId xmlns:a16="http://schemas.microsoft.com/office/drawing/2014/main" id="{41094315-90A7-4832-94C9-E491B4820C83}"/>
              </a:ext>
            </a:extLst>
          </p:cNvPr>
          <p:cNvSpPr txBox="1"/>
          <p:nvPr/>
        </p:nvSpPr>
        <p:spPr>
          <a:xfrm>
            <a:off x="1057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335;g60be7dcf1c_0_242">
            <a:extLst>
              <a:ext uri="{FF2B5EF4-FFF2-40B4-BE49-F238E27FC236}">
                <a16:creationId xmlns:a16="http://schemas.microsoft.com/office/drawing/2014/main" id="{AA8571DF-E5A4-4C54-BEC3-A84AB098EB68}"/>
              </a:ext>
            </a:extLst>
          </p:cNvPr>
          <p:cNvSpPr txBox="1"/>
          <p:nvPr/>
        </p:nvSpPr>
        <p:spPr>
          <a:xfrm>
            <a:off x="19018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" name="Google Shape;1336;g60be7dcf1c_0_242">
            <a:extLst>
              <a:ext uri="{FF2B5EF4-FFF2-40B4-BE49-F238E27FC236}">
                <a16:creationId xmlns:a16="http://schemas.microsoft.com/office/drawing/2014/main" id="{2E61A26F-39EA-4893-BD82-5424BEE73771}"/>
              </a:ext>
            </a:extLst>
          </p:cNvPr>
          <p:cNvSpPr txBox="1"/>
          <p:nvPr/>
        </p:nvSpPr>
        <p:spPr>
          <a:xfrm>
            <a:off x="274604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1337;g60be7dcf1c_0_242">
            <a:extLst>
              <a:ext uri="{FF2B5EF4-FFF2-40B4-BE49-F238E27FC236}">
                <a16:creationId xmlns:a16="http://schemas.microsoft.com/office/drawing/2014/main" id="{CAC8192C-B97B-4540-B474-922A73090015}"/>
              </a:ext>
            </a:extLst>
          </p:cNvPr>
          <p:cNvSpPr txBox="1"/>
          <p:nvPr/>
        </p:nvSpPr>
        <p:spPr>
          <a:xfrm>
            <a:off x="3563022" y="547481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" name="Google Shape;1338;g60be7dcf1c_0_242">
            <a:extLst>
              <a:ext uri="{FF2B5EF4-FFF2-40B4-BE49-F238E27FC236}">
                <a16:creationId xmlns:a16="http://schemas.microsoft.com/office/drawing/2014/main" id="{06F92845-E17C-415B-A31A-53426C61CEEF}"/>
              </a:ext>
            </a:extLst>
          </p:cNvPr>
          <p:cNvSpPr txBox="1"/>
          <p:nvPr/>
        </p:nvSpPr>
        <p:spPr>
          <a:xfrm>
            <a:off x="4418697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Google Shape;1339;g60be7dcf1c_0_242">
            <a:extLst>
              <a:ext uri="{FF2B5EF4-FFF2-40B4-BE49-F238E27FC236}">
                <a16:creationId xmlns:a16="http://schemas.microsoft.com/office/drawing/2014/main" id="{A514D908-BDF2-4EFC-91B5-6F22340181D0}"/>
              </a:ext>
            </a:extLst>
          </p:cNvPr>
          <p:cNvSpPr txBox="1"/>
          <p:nvPr/>
        </p:nvSpPr>
        <p:spPr>
          <a:xfrm>
            <a:off x="5235672" y="547481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" name="Google Shape;1340;g60be7dcf1c_0_242">
            <a:extLst>
              <a:ext uri="{FF2B5EF4-FFF2-40B4-BE49-F238E27FC236}">
                <a16:creationId xmlns:a16="http://schemas.microsoft.com/office/drawing/2014/main" id="{AEB6511B-A494-4AD8-909E-F74EB2051AEE}"/>
              </a:ext>
            </a:extLst>
          </p:cNvPr>
          <p:cNvSpPr txBox="1"/>
          <p:nvPr/>
        </p:nvSpPr>
        <p:spPr>
          <a:xfrm>
            <a:off x="6091347" y="547481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1341;g60be7dcf1c_0_242">
            <a:extLst>
              <a:ext uri="{FF2B5EF4-FFF2-40B4-BE49-F238E27FC236}">
                <a16:creationId xmlns:a16="http://schemas.microsoft.com/office/drawing/2014/main" id="{84A465A6-0E9F-4BA5-9EB1-A1728D3DD470}"/>
              </a:ext>
            </a:extLst>
          </p:cNvPr>
          <p:cNvSpPr txBox="1"/>
          <p:nvPr/>
        </p:nvSpPr>
        <p:spPr>
          <a:xfrm>
            <a:off x="6908322" y="545228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AB9C16-37A9-43F6-88BC-9621E4D0345E}"/>
              </a:ext>
            </a:extLst>
          </p:cNvPr>
          <p:cNvCxnSpPr/>
          <p:nvPr/>
        </p:nvCxnSpPr>
        <p:spPr>
          <a:xfrm flipV="1">
            <a:off x="1391672" y="3194332"/>
            <a:ext cx="825190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631F36-4EAF-4E17-B82A-6ED1862B81B0}"/>
              </a:ext>
            </a:extLst>
          </p:cNvPr>
          <p:cNvCxnSpPr>
            <a:cxnSpLocks/>
          </p:cNvCxnSpPr>
          <p:nvPr/>
        </p:nvCxnSpPr>
        <p:spPr>
          <a:xfrm flipV="1">
            <a:off x="2216862" y="3194332"/>
            <a:ext cx="347918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706AE3-EFC4-46DD-A2A4-6627D7DF5405}"/>
              </a:ext>
            </a:extLst>
          </p:cNvPr>
          <p:cNvCxnSpPr>
            <a:cxnSpLocks/>
          </p:cNvCxnSpPr>
          <p:nvPr/>
        </p:nvCxnSpPr>
        <p:spPr>
          <a:xfrm flipV="1">
            <a:off x="3042052" y="3194332"/>
            <a:ext cx="138276" cy="969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7800FD-6F5B-45AB-BA9B-8D78122CB838}"/>
              </a:ext>
            </a:extLst>
          </p:cNvPr>
          <p:cNvCxnSpPr>
            <a:cxnSpLocks/>
          </p:cNvCxnSpPr>
          <p:nvPr/>
        </p:nvCxnSpPr>
        <p:spPr>
          <a:xfrm flipV="1">
            <a:off x="3827099" y="3157533"/>
            <a:ext cx="55142" cy="1006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964B92-CF99-4466-883C-DE614D3D9401}"/>
              </a:ext>
            </a:extLst>
          </p:cNvPr>
          <p:cNvCxnSpPr>
            <a:cxnSpLocks/>
          </p:cNvCxnSpPr>
          <p:nvPr/>
        </p:nvCxnSpPr>
        <p:spPr>
          <a:xfrm flipH="1" flipV="1">
            <a:off x="4634447" y="3157533"/>
            <a:ext cx="75828" cy="10065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C324BC-8E0E-4330-B120-12E7F57EF53A}"/>
              </a:ext>
            </a:extLst>
          </p:cNvPr>
          <p:cNvCxnSpPr>
            <a:cxnSpLocks/>
          </p:cNvCxnSpPr>
          <p:nvPr/>
        </p:nvCxnSpPr>
        <p:spPr>
          <a:xfrm flipH="1" flipV="1">
            <a:off x="5249995" y="3157533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BB79C7-3F32-4199-B92E-B7F0C40D16CC}"/>
              </a:ext>
            </a:extLst>
          </p:cNvPr>
          <p:cNvCxnSpPr>
            <a:cxnSpLocks/>
          </p:cNvCxnSpPr>
          <p:nvPr/>
        </p:nvCxnSpPr>
        <p:spPr>
          <a:xfrm flipH="1" flipV="1">
            <a:off x="6040241" y="3150648"/>
            <a:ext cx="346440" cy="1043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E553DF-C3FA-4E83-B6DF-C2EB3408596A}"/>
              </a:ext>
            </a:extLst>
          </p:cNvPr>
          <p:cNvCxnSpPr>
            <a:cxnSpLocks/>
          </p:cNvCxnSpPr>
          <p:nvPr/>
        </p:nvCxnSpPr>
        <p:spPr>
          <a:xfrm flipH="1" flipV="1">
            <a:off x="6548750" y="3157534"/>
            <a:ext cx="666828" cy="1036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Freeform 8">
            <a:extLst>
              <a:ext uri="{FF2B5EF4-FFF2-40B4-BE49-F238E27FC236}">
                <a16:creationId xmlns:a16="http://schemas.microsoft.com/office/drawing/2014/main" id="{6AA18E59-A28F-4BEE-A76F-EAC61BFBEA74}"/>
              </a:ext>
            </a:extLst>
          </p:cNvPr>
          <p:cNvSpPr/>
          <p:nvPr/>
        </p:nvSpPr>
        <p:spPr>
          <a:xfrm>
            <a:off x="1947553" y="20949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8039DA2F-13A2-4C83-85B2-D986CB2C9A10}"/>
              </a:ext>
            </a:extLst>
          </p:cNvPr>
          <p:cNvSpPr/>
          <p:nvPr/>
        </p:nvSpPr>
        <p:spPr>
          <a:xfrm>
            <a:off x="3553849" y="20996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082DD5A5-4C9E-4F8E-B02F-6601A6DD0A27}"/>
              </a:ext>
            </a:extLst>
          </p:cNvPr>
          <p:cNvSpPr/>
          <p:nvPr/>
        </p:nvSpPr>
        <p:spPr>
          <a:xfrm>
            <a:off x="5160145" y="2094953"/>
            <a:ext cx="1501243" cy="859053"/>
          </a:xfrm>
          <a:custGeom>
            <a:avLst/>
            <a:gdLst>
              <a:gd name="connsiteX0" fmla="*/ 0 w 2651765"/>
              <a:gd name="connsiteY0" fmla="*/ 368262 h 2209528"/>
              <a:gd name="connsiteX1" fmla="*/ 368262 w 2651765"/>
              <a:gd name="connsiteY1" fmla="*/ 0 h 2209528"/>
              <a:gd name="connsiteX2" fmla="*/ 2283503 w 2651765"/>
              <a:gd name="connsiteY2" fmla="*/ 0 h 2209528"/>
              <a:gd name="connsiteX3" fmla="*/ 2651765 w 2651765"/>
              <a:gd name="connsiteY3" fmla="*/ 368262 h 2209528"/>
              <a:gd name="connsiteX4" fmla="*/ 2651765 w 2651765"/>
              <a:gd name="connsiteY4" fmla="*/ 1841266 h 2209528"/>
              <a:gd name="connsiteX5" fmla="*/ 2283503 w 2651765"/>
              <a:gd name="connsiteY5" fmla="*/ 2209528 h 2209528"/>
              <a:gd name="connsiteX6" fmla="*/ 368262 w 2651765"/>
              <a:gd name="connsiteY6" fmla="*/ 2209528 h 2209528"/>
              <a:gd name="connsiteX7" fmla="*/ 0 w 2651765"/>
              <a:gd name="connsiteY7" fmla="*/ 1841266 h 2209528"/>
              <a:gd name="connsiteX8" fmla="*/ 0 w 2651765"/>
              <a:gd name="connsiteY8" fmla="*/ 368262 h 220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765" h="2209528">
                <a:moveTo>
                  <a:pt x="0" y="368262"/>
                </a:moveTo>
                <a:cubicBezTo>
                  <a:pt x="0" y="164877"/>
                  <a:pt x="164877" y="0"/>
                  <a:pt x="368262" y="0"/>
                </a:cubicBezTo>
                <a:lnTo>
                  <a:pt x="2283503" y="0"/>
                </a:lnTo>
                <a:cubicBezTo>
                  <a:pt x="2486888" y="0"/>
                  <a:pt x="2651765" y="164877"/>
                  <a:pt x="2651765" y="368262"/>
                </a:cubicBezTo>
                <a:lnTo>
                  <a:pt x="2651765" y="1841266"/>
                </a:lnTo>
                <a:cubicBezTo>
                  <a:pt x="2651765" y="2044651"/>
                  <a:pt x="2486888" y="2209528"/>
                  <a:pt x="2283503" y="2209528"/>
                </a:cubicBezTo>
                <a:lnTo>
                  <a:pt x="368262" y="2209528"/>
                </a:lnTo>
                <a:cubicBezTo>
                  <a:pt x="164877" y="2209528"/>
                  <a:pt x="0" y="2044651"/>
                  <a:pt x="0" y="1841266"/>
                </a:cubicBezTo>
                <a:lnTo>
                  <a:pt x="0" y="368262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830" tIns="248830" rIns="248830" bIns="248830" numCol="1" spcCol="1270" anchor="ctr" anchorCtr="0">
            <a:noAutofit/>
          </a:bodyPr>
          <a:lstStyle/>
          <a:p>
            <a:pPr algn="ctr"/>
            <a:endParaRPr lang="de-DE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Google Shape;1534;g60be7dcf1c_0_434">
            <a:extLst>
              <a:ext uri="{FF2B5EF4-FFF2-40B4-BE49-F238E27FC236}">
                <a16:creationId xmlns:a16="http://schemas.microsoft.com/office/drawing/2014/main" id="{09FC3FC7-94B9-415E-93D5-4AEA770EE6D8}"/>
              </a:ext>
            </a:extLst>
          </p:cNvPr>
          <p:cNvSpPr txBox="1"/>
          <p:nvPr/>
        </p:nvSpPr>
        <p:spPr>
          <a:xfrm>
            <a:off x="1537427" y="2065708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" name="Google Shape;1534;g60be7dcf1c_0_434">
            <a:extLst>
              <a:ext uri="{FF2B5EF4-FFF2-40B4-BE49-F238E27FC236}">
                <a16:creationId xmlns:a16="http://schemas.microsoft.com/office/drawing/2014/main" id="{46EA69EA-6A18-457A-8CFA-45EB19F65A48}"/>
              </a:ext>
            </a:extLst>
          </p:cNvPr>
          <p:cNvSpPr txBox="1"/>
          <p:nvPr/>
        </p:nvSpPr>
        <p:spPr>
          <a:xfrm>
            <a:off x="3095850" y="2065707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rotor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" name="Google Shape;1534;g60be7dcf1c_0_434">
            <a:extLst>
              <a:ext uri="{FF2B5EF4-FFF2-40B4-BE49-F238E27FC236}">
                <a16:creationId xmlns:a16="http://schemas.microsoft.com/office/drawing/2014/main" id="{B31E94A9-C72F-4157-AB29-B88DDC5DB130}"/>
              </a:ext>
            </a:extLst>
          </p:cNvPr>
          <p:cNvSpPr txBox="1"/>
          <p:nvPr/>
        </p:nvSpPr>
        <p:spPr>
          <a:xfrm>
            <a:off x="4672361" y="2040944"/>
            <a:ext cx="2417240" cy="54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baseline="-25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demand-aware 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switches</a:t>
            </a:r>
            <a:endParaRPr lang="de-D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" name="Picture 2" descr="https://upload.wikimedia.org/wikipedia/commons/1/1a/Herakles_Kerberos_Eurystheus_Louvre_E701.jpg">
            <a:extLst>
              <a:ext uri="{FF2B5EF4-FFF2-40B4-BE49-F238E27FC236}">
                <a16:creationId xmlns:a16="http://schemas.microsoft.com/office/drawing/2014/main" id="{81E65043-837D-492A-BC24-5B090CDBD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11" y="131800"/>
            <a:ext cx="2074120" cy="157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1534;g60be7dcf1c_0_434">
            <a:extLst>
              <a:ext uri="{FF2B5EF4-FFF2-40B4-BE49-F238E27FC236}">
                <a16:creationId xmlns:a16="http://schemas.microsoft.com/office/drawing/2014/main" id="{92160E07-84EB-460F-B6E7-2E20D0B67241}"/>
              </a:ext>
            </a:extLst>
          </p:cNvPr>
          <p:cNvSpPr txBox="1"/>
          <p:nvPr/>
        </p:nvSpPr>
        <p:spPr>
          <a:xfrm>
            <a:off x="1017000" y="5977638"/>
            <a:ext cx="6623101" cy="54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Scheduling: 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and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large flows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via demand-aware switches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(if one available, otherwise via rotor).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EEEADA4-AAE3-4448-B797-ACD023AC6C21}"/>
              </a:ext>
            </a:extLst>
          </p:cNvPr>
          <p:cNvSpPr/>
          <p:nvPr/>
        </p:nvSpPr>
        <p:spPr>
          <a:xfrm>
            <a:off x="1417103" y="2617499"/>
            <a:ext cx="5750753" cy="1512469"/>
          </a:xfrm>
          <a:custGeom>
            <a:avLst/>
            <a:gdLst>
              <a:gd name="connsiteX0" fmla="*/ 0 w 5750753"/>
              <a:gd name="connsiteY0" fmla="*/ 1482133 h 1512469"/>
              <a:gd name="connsiteX1" fmla="*/ 4398654 w 5750753"/>
              <a:gd name="connsiteY1" fmla="*/ 25 h 1512469"/>
              <a:gd name="connsiteX2" fmla="*/ 5750753 w 5750753"/>
              <a:gd name="connsiteY2" fmla="*/ 1512469 h 151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50753" h="1512469">
                <a:moveTo>
                  <a:pt x="0" y="1482133"/>
                </a:moveTo>
                <a:cubicBezTo>
                  <a:pt x="1720097" y="738551"/>
                  <a:pt x="3440195" y="-5031"/>
                  <a:pt x="4398654" y="25"/>
                </a:cubicBezTo>
                <a:cubicBezTo>
                  <a:pt x="5357113" y="5081"/>
                  <a:pt x="5553933" y="758775"/>
                  <a:pt x="5750753" y="1512469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143795A-2274-4C01-97D5-774E09036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681" y="2132332"/>
            <a:ext cx="803830" cy="5594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4D06D-95C1-48C6-99F8-7A5CE30565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64</a:t>
            </a:fld>
            <a:endParaRPr lang="de-DE"/>
          </a:p>
        </p:txBody>
      </p:sp>
      <p:sp>
        <p:nvSpPr>
          <p:cNvPr id="35" name="Google Shape;1811;g60be7dcf1c_0_698">
            <a:extLst>
              <a:ext uri="{FF2B5EF4-FFF2-40B4-BE49-F238E27FC236}">
                <a16:creationId xmlns:a16="http://schemas.microsoft.com/office/drawing/2014/main" id="{A94DBA6D-BB37-419E-976C-D613CA80FC0C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26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32889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Throughput Analysis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1444;g60be7dcf1c_0_334">
            <a:extLst>
              <a:ext uri="{FF2B5EF4-FFF2-40B4-BE49-F238E27FC236}">
                <a16:creationId xmlns:a16="http://schemas.microsoft.com/office/drawing/2014/main" id="{73095400-0173-6443-A205-4A0BD5F722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059" t="9875" r="14942" b="16257"/>
          <a:stretch/>
        </p:blipFill>
        <p:spPr>
          <a:xfrm>
            <a:off x="1193813" y="1683000"/>
            <a:ext cx="1478977" cy="149667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49ADA-6CD9-EA49-AC35-1BA25A4391B0}"/>
                  </a:ext>
                </a:extLst>
              </p:cNvPr>
              <p:cNvSpPr txBox="1"/>
              <p:nvPr/>
            </p:nvSpPr>
            <p:spPr>
              <a:xfrm>
                <a:off x="535997" y="2158351"/>
                <a:ext cx="5375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L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49ADA-6CD9-EA49-AC35-1BA25A43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97" y="2158351"/>
                <a:ext cx="53751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6A64840-580F-DA4A-A557-D0FDFC595299}"/>
              </a:ext>
            </a:extLst>
          </p:cNvPr>
          <p:cNvSpPr/>
          <p:nvPr/>
        </p:nvSpPr>
        <p:spPr>
          <a:xfrm>
            <a:off x="1196104" y="1246017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 Matrix</a:t>
            </a:r>
            <a:endParaRPr lang="en-IL" dirty="0"/>
          </a:p>
        </p:txBody>
      </p:sp>
      <p:sp>
        <p:nvSpPr>
          <p:cNvPr id="27" name="Google Shape;1534;g60be7dcf1c_0_434">
            <a:extLst>
              <a:ext uri="{FF2B5EF4-FFF2-40B4-BE49-F238E27FC236}">
                <a16:creationId xmlns:a16="http://schemas.microsoft.com/office/drawing/2014/main" id="{73C34393-9A29-4E2F-B587-158A5AF81B75}"/>
              </a:ext>
            </a:extLst>
          </p:cNvPr>
          <p:cNvSpPr txBox="1"/>
          <p:nvPr/>
        </p:nvSpPr>
        <p:spPr>
          <a:xfrm>
            <a:off x="449670" y="3570327"/>
            <a:ext cx="2463265" cy="24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Metric: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throughput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of a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demand matrix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E4779-ED55-4CB2-9D40-29363134C2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65</a:t>
            </a:fld>
            <a:endParaRPr lang="de-DE"/>
          </a:p>
        </p:txBody>
      </p:sp>
      <p:sp>
        <p:nvSpPr>
          <p:cNvPr id="9" name="Google Shape;1811;g60be7dcf1c_0_698">
            <a:extLst>
              <a:ext uri="{FF2B5EF4-FFF2-40B4-BE49-F238E27FC236}">
                <a16:creationId xmlns:a16="http://schemas.microsoft.com/office/drawing/2014/main" id="{E650D3A6-4A2E-42D5-972A-1E3B30E73206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27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80712960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6"/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Throughput Analysis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1444;g60be7dcf1c_0_334">
            <a:extLst>
              <a:ext uri="{FF2B5EF4-FFF2-40B4-BE49-F238E27FC236}">
                <a16:creationId xmlns:a16="http://schemas.microsoft.com/office/drawing/2014/main" id="{73095400-0173-6443-A205-4A0BD5F722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059" t="9875" r="14942" b="16257"/>
          <a:stretch/>
        </p:blipFill>
        <p:spPr>
          <a:xfrm>
            <a:off x="1193813" y="1683000"/>
            <a:ext cx="1478977" cy="149667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49ADA-6CD9-EA49-AC35-1BA25A4391B0}"/>
                  </a:ext>
                </a:extLst>
              </p:cNvPr>
              <p:cNvSpPr txBox="1"/>
              <p:nvPr/>
            </p:nvSpPr>
            <p:spPr>
              <a:xfrm>
                <a:off x="535997" y="2158351"/>
                <a:ext cx="5375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L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49ADA-6CD9-EA49-AC35-1BA25A43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97" y="2158351"/>
                <a:ext cx="53751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002721F-03D3-7642-B37F-D54E94838ECC}"/>
              </a:ext>
            </a:extLst>
          </p:cNvPr>
          <p:cNvGrpSpPr/>
          <p:nvPr/>
        </p:nvGrpSpPr>
        <p:grpSpPr>
          <a:xfrm>
            <a:off x="2759825" y="2158351"/>
            <a:ext cx="1698322" cy="553998"/>
            <a:chOff x="2759825" y="2158351"/>
            <a:chExt cx="1698322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3D60A52-F603-AF44-B733-A32790BC6D41}"/>
                    </a:ext>
                  </a:extLst>
                </p:cNvPr>
                <p:cNvSpPr txBox="1"/>
                <p:nvPr/>
              </p:nvSpPr>
              <p:spPr>
                <a:xfrm>
                  <a:off x="3262692" y="2158351"/>
                  <a:ext cx="119545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 sz="36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3D60A52-F603-AF44-B733-A32790BC6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692" y="2158351"/>
                  <a:ext cx="1195455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32AAC5F-F50F-5547-9828-9085CC464929}"/>
                    </a:ext>
                  </a:extLst>
                </p:cNvPr>
                <p:cNvSpPr txBox="1"/>
                <p:nvPr/>
              </p:nvSpPr>
              <p:spPr>
                <a:xfrm>
                  <a:off x="2759825" y="2158351"/>
                  <a:ext cx="45845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32AAC5F-F50F-5547-9828-9085CC464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9825" y="2158351"/>
                  <a:ext cx="458459" cy="553998"/>
                </a:xfrm>
                <a:prstGeom prst="rect">
                  <a:avLst/>
                </a:prstGeom>
                <a:blipFill>
                  <a:blip r:embed="rId7"/>
                  <a:stretch>
                    <a:fillRect l="-13514" r="-13514" b="-4444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A64840-580F-DA4A-A557-D0FDFC595299}"/>
              </a:ext>
            </a:extLst>
          </p:cNvPr>
          <p:cNvSpPr/>
          <p:nvPr/>
        </p:nvSpPr>
        <p:spPr>
          <a:xfrm>
            <a:off x="1196104" y="1246017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 Matrix</a:t>
            </a:r>
            <a:endParaRPr lang="en-IL" dirty="0"/>
          </a:p>
        </p:txBody>
      </p:sp>
      <p:sp>
        <p:nvSpPr>
          <p:cNvPr id="25" name="Google Shape;1534;g60be7dcf1c_0_434">
            <a:extLst>
              <a:ext uri="{FF2B5EF4-FFF2-40B4-BE49-F238E27FC236}">
                <a16:creationId xmlns:a16="http://schemas.microsoft.com/office/drawing/2014/main" id="{A0A2BE6D-746B-4E81-A9E4-C6F4ABD00F6D}"/>
              </a:ext>
            </a:extLst>
          </p:cNvPr>
          <p:cNvSpPr txBox="1"/>
          <p:nvPr/>
        </p:nvSpPr>
        <p:spPr>
          <a:xfrm>
            <a:off x="2912935" y="3404082"/>
            <a:ext cx="2796956" cy="24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maximal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scale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down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factor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which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feasible</a:t>
            </a:r>
            <a:r>
              <a:rPr lang="de-D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</a:p>
        </p:txBody>
      </p:sp>
      <p:sp>
        <p:nvSpPr>
          <p:cNvPr id="27" name="Google Shape;1534;g60be7dcf1c_0_434">
            <a:extLst>
              <a:ext uri="{FF2B5EF4-FFF2-40B4-BE49-F238E27FC236}">
                <a16:creationId xmlns:a16="http://schemas.microsoft.com/office/drawing/2014/main" id="{73C34393-9A29-4E2F-B587-158A5AF81B75}"/>
              </a:ext>
            </a:extLst>
          </p:cNvPr>
          <p:cNvSpPr txBox="1"/>
          <p:nvPr/>
        </p:nvSpPr>
        <p:spPr>
          <a:xfrm>
            <a:off x="449670" y="3570327"/>
            <a:ext cx="2463265" cy="24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Metric: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throughput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of a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demand matrix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7AC6B-9384-45BC-A553-577B6D0E98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66</a:t>
            </a:fld>
            <a:endParaRPr lang="de-DE"/>
          </a:p>
        </p:txBody>
      </p:sp>
      <p:sp>
        <p:nvSpPr>
          <p:cNvPr id="15" name="Google Shape;1811;g60be7dcf1c_0_698">
            <a:extLst>
              <a:ext uri="{FF2B5EF4-FFF2-40B4-BE49-F238E27FC236}">
                <a16:creationId xmlns:a16="http://schemas.microsoft.com/office/drawing/2014/main" id="{255AF49A-3EAA-4412-ACA4-B97DF7A9C26E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27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22766250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8"/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Throughput Analysis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1444;g60be7dcf1c_0_334">
            <a:extLst>
              <a:ext uri="{FF2B5EF4-FFF2-40B4-BE49-F238E27FC236}">
                <a16:creationId xmlns:a16="http://schemas.microsoft.com/office/drawing/2014/main" id="{73095400-0173-6443-A205-4A0BD5F722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059" t="9875" r="14942" b="16257"/>
          <a:stretch/>
        </p:blipFill>
        <p:spPr>
          <a:xfrm>
            <a:off x="1193813" y="1683000"/>
            <a:ext cx="1478977" cy="149667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49ADA-6CD9-EA49-AC35-1BA25A4391B0}"/>
                  </a:ext>
                </a:extLst>
              </p:cNvPr>
              <p:cNvSpPr txBox="1"/>
              <p:nvPr/>
            </p:nvSpPr>
            <p:spPr>
              <a:xfrm>
                <a:off x="535997" y="2158351"/>
                <a:ext cx="5375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L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49ADA-6CD9-EA49-AC35-1BA25A43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97" y="2158351"/>
                <a:ext cx="53751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002721F-03D3-7642-B37F-D54E94838ECC}"/>
              </a:ext>
            </a:extLst>
          </p:cNvPr>
          <p:cNvGrpSpPr/>
          <p:nvPr/>
        </p:nvGrpSpPr>
        <p:grpSpPr>
          <a:xfrm>
            <a:off x="2759825" y="2158351"/>
            <a:ext cx="1698322" cy="553998"/>
            <a:chOff x="2759825" y="2158351"/>
            <a:chExt cx="1698322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3D60A52-F603-AF44-B733-A32790BC6D41}"/>
                    </a:ext>
                  </a:extLst>
                </p:cNvPr>
                <p:cNvSpPr txBox="1"/>
                <p:nvPr/>
              </p:nvSpPr>
              <p:spPr>
                <a:xfrm>
                  <a:off x="3262692" y="2158351"/>
                  <a:ext cx="119545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 sz="36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3D60A52-F603-AF44-B733-A32790BC6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692" y="2158351"/>
                  <a:ext cx="1195455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32AAC5F-F50F-5547-9828-9085CC464929}"/>
                    </a:ext>
                  </a:extLst>
                </p:cNvPr>
                <p:cNvSpPr txBox="1"/>
                <p:nvPr/>
              </p:nvSpPr>
              <p:spPr>
                <a:xfrm>
                  <a:off x="2759825" y="2158351"/>
                  <a:ext cx="45845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32AAC5F-F50F-5547-9828-9085CC464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9825" y="2158351"/>
                  <a:ext cx="458459" cy="553998"/>
                </a:xfrm>
                <a:prstGeom prst="rect">
                  <a:avLst/>
                </a:prstGeom>
                <a:blipFill>
                  <a:blip r:embed="rId7"/>
                  <a:stretch>
                    <a:fillRect l="-13514" r="-13514" b="-4444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A64840-580F-DA4A-A557-D0FDFC595299}"/>
              </a:ext>
            </a:extLst>
          </p:cNvPr>
          <p:cNvSpPr/>
          <p:nvPr/>
        </p:nvSpPr>
        <p:spPr>
          <a:xfrm>
            <a:off x="1196104" y="1246017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 Matrix</a:t>
            </a:r>
            <a:endParaRPr lang="en-IL" dirty="0"/>
          </a:p>
        </p:txBody>
      </p:sp>
      <p:sp>
        <p:nvSpPr>
          <p:cNvPr id="25" name="Google Shape;1534;g60be7dcf1c_0_434">
            <a:extLst>
              <a:ext uri="{FF2B5EF4-FFF2-40B4-BE49-F238E27FC236}">
                <a16:creationId xmlns:a16="http://schemas.microsoft.com/office/drawing/2014/main" id="{A0A2BE6D-746B-4E81-A9E4-C6F4ABD00F6D}"/>
              </a:ext>
            </a:extLst>
          </p:cNvPr>
          <p:cNvSpPr txBox="1"/>
          <p:nvPr/>
        </p:nvSpPr>
        <p:spPr>
          <a:xfrm>
            <a:off x="2912935" y="3404082"/>
            <a:ext cx="2796956" cy="24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maximal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scale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down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factor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which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feasible</a:t>
            </a:r>
            <a:r>
              <a:rPr lang="de-D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</a:p>
        </p:txBody>
      </p:sp>
      <p:sp>
        <p:nvSpPr>
          <p:cNvPr id="27" name="Google Shape;1534;g60be7dcf1c_0_434">
            <a:extLst>
              <a:ext uri="{FF2B5EF4-FFF2-40B4-BE49-F238E27FC236}">
                <a16:creationId xmlns:a16="http://schemas.microsoft.com/office/drawing/2014/main" id="{73C34393-9A29-4E2F-B587-158A5AF81B75}"/>
              </a:ext>
            </a:extLst>
          </p:cNvPr>
          <p:cNvSpPr txBox="1"/>
          <p:nvPr/>
        </p:nvSpPr>
        <p:spPr>
          <a:xfrm>
            <a:off x="449670" y="3570327"/>
            <a:ext cx="2463265" cy="24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Metric: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throughput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of a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demand matrix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1BFDA5-C452-4013-B852-C012C14F71A3}"/>
              </a:ext>
            </a:extLst>
          </p:cNvPr>
          <p:cNvGrpSpPr/>
          <p:nvPr/>
        </p:nvGrpSpPr>
        <p:grpSpPr>
          <a:xfrm>
            <a:off x="4807931" y="1720613"/>
            <a:ext cx="3606456" cy="1496678"/>
            <a:chOff x="4794931" y="1713639"/>
            <a:chExt cx="3606456" cy="149667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84BC068-080F-4A2D-A368-021BFCFF2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25370" y="1713639"/>
              <a:ext cx="2776017" cy="14966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49C8087-467C-483A-94B6-5CBD537C7445}"/>
                    </a:ext>
                  </a:extLst>
                </p:cNvPr>
                <p:cNvSpPr txBox="1"/>
                <p:nvPr/>
              </p:nvSpPr>
              <p:spPr>
                <a:xfrm>
                  <a:off x="4794931" y="2158351"/>
                  <a:ext cx="52738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21B9FCC-C9FE-D842-A13B-DDEF1E280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4931" y="2158351"/>
                  <a:ext cx="527387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11628" r="-9302" b="-222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6CAF50-90C1-48E7-B98D-C13DAC8DE02A}"/>
                  </a:ext>
                </a:extLst>
              </p:cNvPr>
              <p:cNvSpPr/>
              <p:nvPr/>
            </p:nvSpPr>
            <p:spPr>
              <a:xfrm>
                <a:off x="5709891" y="3640710"/>
                <a:ext cx="28257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b="0" i="0" dirty="0" smtClean="0">
                              <a:solidFill>
                                <a:schemeClr val="dk1"/>
                              </a:solidFill>
                              <a:latin typeface="Consolas" panose="020B0609020204030204" pitchFamily="49" charset="0"/>
                              <a:ea typeface="Consolas"/>
                              <a:cs typeface="Consolas"/>
                              <a:sym typeface="Consolas"/>
                            </a:rPr>
                            <m:t>Throughput</m:t>
                          </m:r>
                          <m:r>
                            <m:rPr>
                              <m:nor/>
                            </m:rPr>
                            <a:rPr lang="de-DE" sz="1800" b="0" i="0" dirty="0" smtClean="0">
                              <a:solidFill>
                                <a:schemeClr val="dk1"/>
                              </a:solidFill>
                              <a:latin typeface="Consolas" panose="020B0609020204030204" pitchFamily="49" charset="0"/>
                              <a:ea typeface="Consolas"/>
                              <a:cs typeface="Consolas"/>
                              <a:sym typeface="Consola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800" b="0" i="0" dirty="0" smtClean="0">
                              <a:solidFill>
                                <a:schemeClr val="dk1"/>
                              </a:solidFill>
                              <a:latin typeface="Consolas" panose="020B0609020204030204" pitchFamily="49" charset="0"/>
                              <a:ea typeface="Consolas"/>
                              <a:cs typeface="Consolas"/>
                              <a:sym typeface="Consolas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1800" b="0" i="0" dirty="0" smtClean="0">
                              <a:solidFill>
                                <a:schemeClr val="dk1"/>
                              </a:solidFill>
                              <a:latin typeface="Consolas" panose="020B0609020204030204" pitchFamily="49" charset="0"/>
                              <a:ea typeface="Consolas"/>
                              <a:cs typeface="Consolas"/>
                              <a:sym typeface="Consola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800" b="0" i="0" dirty="0" smtClean="0">
                              <a:solidFill>
                                <a:schemeClr val="dk1"/>
                              </a:solidFill>
                              <a:latin typeface="Consolas" panose="020B0609020204030204" pitchFamily="49" charset="0"/>
                              <a:ea typeface="Consolas"/>
                              <a:cs typeface="Consolas"/>
                              <a:sym typeface="Consolas"/>
                            </a:rPr>
                            <m:t>network</m:t>
                          </m:r>
                          <m:r>
                            <a:rPr lang="de-DE" sz="1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onsolas"/>
                              <a:cs typeface="Consolas"/>
                              <a:sym typeface="Consolas"/>
                            </a:rPr>
                            <m:t> 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DE" sz="1800" i="1" dirty="0"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 b="0" i="0" dirty="0" smtClean="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m:t>worst</m:t>
                      </m:r>
                      <m:r>
                        <m:rPr>
                          <m:nor/>
                        </m:rPr>
                        <a:rPr lang="de-DE" sz="1800" b="0" i="0" dirty="0" smtClean="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m:t>cas</m:t>
                      </m:r>
                      <m:r>
                        <m:rPr>
                          <m:nor/>
                        </m:rPr>
                        <a:rPr lang="de-DE" sz="1800"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800"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T" sz="18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6CAF50-90C1-48E7-B98D-C13DAC8DE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91" y="3640710"/>
                <a:ext cx="2825790" cy="646331"/>
              </a:xfrm>
              <a:prstGeom prst="rect">
                <a:avLst/>
              </a:prstGeom>
              <a:blipFill>
                <a:blip r:embed="rId10"/>
                <a:stretch>
                  <a:fillRect l="-648" r="-1079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1C2E2-0111-4DB0-9B84-9555C98F6E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67</a:t>
            </a:fld>
            <a:endParaRPr lang="de-DE"/>
          </a:p>
        </p:txBody>
      </p:sp>
      <p:sp>
        <p:nvSpPr>
          <p:cNvPr id="18" name="Google Shape;1811;g60be7dcf1c_0_698">
            <a:extLst>
              <a:ext uri="{FF2B5EF4-FFF2-40B4-BE49-F238E27FC236}">
                <a16:creationId xmlns:a16="http://schemas.microsoft.com/office/drawing/2014/main" id="{04E412A8-8F21-4433-8F36-8AE278BDAC13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27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26005703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11"/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Throughput Analysis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" name="Google Shape;1637;g60be7dcf1c_0_529">
            <a:extLst>
              <a:ext uri="{FF2B5EF4-FFF2-40B4-BE49-F238E27FC236}">
                <a16:creationId xmlns:a16="http://schemas.microsoft.com/office/drawing/2014/main" id="{2C6C1D93-153D-2F47-AA72-0A34597ACC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82" t="33592" r="2397" b="16619"/>
          <a:stretch/>
        </p:blipFill>
        <p:spPr>
          <a:xfrm>
            <a:off x="5714270" y="4426662"/>
            <a:ext cx="3276126" cy="128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8FA3C34-C76F-2140-90DF-567FC99E6D83}"/>
              </a:ext>
            </a:extLst>
          </p:cNvPr>
          <p:cNvGrpSpPr/>
          <p:nvPr/>
        </p:nvGrpSpPr>
        <p:grpSpPr>
          <a:xfrm>
            <a:off x="1981201" y="3210317"/>
            <a:ext cx="2052285" cy="1539483"/>
            <a:chOff x="1981201" y="3210317"/>
            <a:chExt cx="1737924" cy="153948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3F9CF18-53D9-4E40-8041-C3BF70057555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1" y="3210317"/>
              <a:ext cx="1371599" cy="153948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EC9EC9-6BB0-8348-85E4-AF35B5B41F4E}"/>
                </a:ext>
              </a:extLst>
            </p:cNvPr>
            <p:cNvSpPr/>
            <p:nvPr/>
          </p:nvSpPr>
          <p:spPr>
            <a:xfrm rot="2590371">
              <a:off x="2131981" y="3743190"/>
              <a:ext cx="15871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rgbClr val="CC0000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BW &amp; latency tax!</a:t>
              </a:r>
              <a:endParaRPr lang="en-IL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0AC7E3-B9F4-4841-BDDE-0180D8B80AAC}"/>
              </a:ext>
            </a:extLst>
          </p:cNvPr>
          <p:cNvGrpSpPr/>
          <p:nvPr/>
        </p:nvGrpSpPr>
        <p:grpSpPr>
          <a:xfrm>
            <a:off x="1612900" y="3210317"/>
            <a:ext cx="931911" cy="1602859"/>
            <a:chOff x="1612900" y="3210317"/>
            <a:chExt cx="931911" cy="160285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5750965-6AB4-5F44-B771-35689B946382}"/>
                </a:ext>
              </a:extLst>
            </p:cNvPr>
            <p:cNvCxnSpPr>
              <a:cxnSpLocks/>
            </p:cNvCxnSpPr>
            <p:nvPr/>
          </p:nvCxnSpPr>
          <p:spPr>
            <a:xfrm>
              <a:off x="1612900" y="3210317"/>
              <a:ext cx="931911" cy="160285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91394D-7362-5A4D-AE90-B1C1F800549A}"/>
                </a:ext>
              </a:extLst>
            </p:cNvPr>
            <p:cNvSpPr/>
            <p:nvPr/>
          </p:nvSpPr>
          <p:spPr>
            <a:xfrm rot="3664335">
              <a:off x="1386767" y="3840482"/>
              <a:ext cx="8803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rgbClr val="CC0000"/>
                  </a:solidFill>
                  <a:latin typeface="Consolas" panose="020B0609020204030204" pitchFamily="49" charset="0"/>
                  <a:ea typeface="Consolas"/>
                  <a:cs typeface="Consolas"/>
                  <a:sym typeface="Consolas"/>
                </a:rPr>
                <a:t>BW tax!</a:t>
              </a:r>
              <a:endParaRPr lang="en-IL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32C3CA-3D46-DE48-850E-4EB93119D5C7}"/>
              </a:ext>
            </a:extLst>
          </p:cNvPr>
          <p:cNvGrpSpPr/>
          <p:nvPr/>
        </p:nvGrpSpPr>
        <p:grpSpPr>
          <a:xfrm>
            <a:off x="2909310" y="3015220"/>
            <a:ext cx="1808750" cy="1734581"/>
            <a:chOff x="2909309" y="3015205"/>
            <a:chExt cx="2023801" cy="172684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60A94F-D1A7-F243-9CDF-DBFA741D624A}"/>
                </a:ext>
              </a:extLst>
            </p:cNvPr>
            <p:cNvCxnSpPr>
              <a:cxnSpLocks/>
            </p:cNvCxnSpPr>
            <p:nvPr/>
          </p:nvCxnSpPr>
          <p:spPr>
            <a:xfrm>
              <a:off x="2909309" y="3107857"/>
              <a:ext cx="2023801" cy="163419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1AE6111-0646-C946-B445-24178C5393B6}"/>
                </a:ext>
              </a:extLst>
            </p:cNvPr>
            <p:cNvSpPr/>
            <p:nvPr/>
          </p:nvSpPr>
          <p:spPr>
            <a:xfrm rot="246333">
              <a:off x="3746485" y="3015205"/>
              <a:ext cx="206695" cy="14401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L" sz="88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462049-A1C9-49CD-82E3-94BA1994F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60" y="4813176"/>
            <a:ext cx="4138754" cy="1957497"/>
          </a:xfrm>
          <a:prstGeom prst="rect">
            <a:avLst/>
          </a:prstGeom>
        </p:spPr>
      </p:pic>
      <p:pic>
        <p:nvPicPr>
          <p:cNvPr id="25" name="Google Shape;1444;g60be7dcf1c_0_334">
            <a:extLst>
              <a:ext uri="{FF2B5EF4-FFF2-40B4-BE49-F238E27FC236}">
                <a16:creationId xmlns:a16="http://schemas.microsoft.com/office/drawing/2014/main" id="{A691858C-A9DF-415C-8F9B-B9E48E0F07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059" t="9875" r="14942" b="16257"/>
          <a:stretch/>
        </p:blipFill>
        <p:spPr>
          <a:xfrm>
            <a:off x="1193813" y="1683000"/>
            <a:ext cx="1478977" cy="149667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39DE11-E5B2-4A6E-ABF3-DAC330BD627E}"/>
                  </a:ext>
                </a:extLst>
              </p:cNvPr>
              <p:cNvSpPr txBox="1"/>
              <p:nvPr/>
            </p:nvSpPr>
            <p:spPr>
              <a:xfrm>
                <a:off x="535997" y="2158351"/>
                <a:ext cx="5375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L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39DE11-E5B2-4A6E-ABF3-DAC330BD6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97" y="2158351"/>
                <a:ext cx="53751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95C81F6-ECB5-4D33-B61F-5F8B1A7BAF29}"/>
              </a:ext>
            </a:extLst>
          </p:cNvPr>
          <p:cNvGrpSpPr/>
          <p:nvPr/>
        </p:nvGrpSpPr>
        <p:grpSpPr>
          <a:xfrm>
            <a:off x="2759825" y="2158351"/>
            <a:ext cx="1698322" cy="553998"/>
            <a:chOff x="2759825" y="2158351"/>
            <a:chExt cx="1698322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97480B6-2031-4CF9-B2FD-FA116BDEC1E7}"/>
                    </a:ext>
                  </a:extLst>
                </p:cNvPr>
                <p:cNvSpPr txBox="1"/>
                <p:nvPr/>
              </p:nvSpPr>
              <p:spPr>
                <a:xfrm>
                  <a:off x="3262692" y="2158351"/>
                  <a:ext cx="119545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 sz="36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97480B6-2031-4CF9-B2FD-FA116BDEC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692" y="2158351"/>
                  <a:ext cx="1195455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E24ED4C-3B49-4A96-9C3E-14B2D6E4CA2C}"/>
                    </a:ext>
                  </a:extLst>
                </p:cNvPr>
                <p:cNvSpPr txBox="1"/>
                <p:nvPr/>
              </p:nvSpPr>
              <p:spPr>
                <a:xfrm>
                  <a:off x="2759825" y="2158351"/>
                  <a:ext cx="45845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32AAC5F-F50F-5547-9828-9085CC464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9825" y="2158351"/>
                  <a:ext cx="458459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13514" r="-13514" b="-4444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0DA024-7F47-4A87-AB3B-62CE8752ABD8}"/>
              </a:ext>
            </a:extLst>
          </p:cNvPr>
          <p:cNvSpPr/>
          <p:nvPr/>
        </p:nvSpPr>
        <p:spPr>
          <a:xfrm>
            <a:off x="1196104" y="1246017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 Matrix</a:t>
            </a:r>
            <a:endParaRPr lang="en-IL" dirty="0"/>
          </a:p>
        </p:txBody>
      </p:sp>
      <p:sp>
        <p:nvSpPr>
          <p:cNvPr id="38" name="Google Shape;1534;g60be7dcf1c_0_434">
            <a:extLst>
              <a:ext uri="{FF2B5EF4-FFF2-40B4-BE49-F238E27FC236}">
                <a16:creationId xmlns:a16="http://schemas.microsoft.com/office/drawing/2014/main" id="{F5C16A46-CF6A-46CB-B157-54B8AACBD52A}"/>
              </a:ext>
            </a:extLst>
          </p:cNvPr>
          <p:cNvSpPr txBox="1"/>
          <p:nvPr/>
        </p:nvSpPr>
        <p:spPr>
          <a:xfrm>
            <a:off x="5550853" y="3360268"/>
            <a:ext cx="3679269" cy="24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Worst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rotor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6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permutation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 Best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-aware! 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54ECCA7-5485-415B-9476-3E7D6CEE66CA}"/>
              </a:ext>
            </a:extLst>
          </p:cNvPr>
          <p:cNvGrpSpPr/>
          <p:nvPr/>
        </p:nvGrpSpPr>
        <p:grpSpPr>
          <a:xfrm>
            <a:off x="4807931" y="1720613"/>
            <a:ext cx="3606456" cy="1496678"/>
            <a:chOff x="4794931" y="1713639"/>
            <a:chExt cx="3606456" cy="149667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3E91E1F-CEB3-440F-AED4-8BC1EB73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25370" y="1713639"/>
              <a:ext cx="2776017" cy="14966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5F09CC4-B2D7-4B9A-A1D3-E6E019753CE2}"/>
                    </a:ext>
                  </a:extLst>
                </p:cNvPr>
                <p:cNvSpPr txBox="1"/>
                <p:nvPr/>
              </p:nvSpPr>
              <p:spPr>
                <a:xfrm>
                  <a:off x="4794931" y="2158351"/>
                  <a:ext cx="52738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21B9FCC-C9FE-D842-A13B-DDEF1E280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4931" y="2158351"/>
                  <a:ext cx="527387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11628" r="-9302" b="-222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FEE3677-F83B-4EF6-97A6-E416F47DCCF0}"/>
              </a:ext>
            </a:extLst>
          </p:cNvPr>
          <p:cNvSpPr/>
          <p:nvPr/>
        </p:nvSpPr>
        <p:spPr>
          <a:xfrm>
            <a:off x="4220406" y="6067089"/>
            <a:ext cx="1010308" cy="703584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45" name="Picture 2" descr="https://upload.wikimedia.org/wikipedia/commons/1/1a/Herakles_Kerberos_Eurystheus_Louvre_E701.jpg">
            <a:extLst>
              <a:ext uri="{FF2B5EF4-FFF2-40B4-BE49-F238E27FC236}">
                <a16:creationId xmlns:a16="http://schemas.microsoft.com/office/drawing/2014/main" id="{C27F3C7C-2212-40B8-BA88-2A2545F7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025" y="5931553"/>
            <a:ext cx="1027287" cy="7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14F7-8B49-4179-B853-0FDFAB5AA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68</a:t>
            </a:fld>
            <a:endParaRPr lang="de-DE"/>
          </a:p>
        </p:txBody>
      </p:sp>
      <p:sp>
        <p:nvSpPr>
          <p:cNvPr id="28" name="Google Shape;1811;g60be7dcf1c_0_698">
            <a:extLst>
              <a:ext uri="{FF2B5EF4-FFF2-40B4-BE49-F238E27FC236}">
                <a16:creationId xmlns:a16="http://schemas.microsoft.com/office/drawing/2014/main" id="{B5CC88FF-E5C8-44AF-A6B3-43C78B9443DE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27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55751975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13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09;g60be7dcf1c_0_222">
            <a:extLst>
              <a:ext uri="{FF2B5EF4-FFF2-40B4-BE49-F238E27FC236}">
                <a16:creationId xmlns:a16="http://schemas.microsoft.com/office/drawing/2014/main" id="{4DE19C73-9916-40CA-87D9-CC4934AE39A5}"/>
              </a:ext>
            </a:extLst>
          </p:cNvPr>
          <p:cNvSpPr txBox="1"/>
          <p:nvPr/>
        </p:nvSpPr>
        <p:spPr>
          <a:xfrm>
            <a:off x="0" y="540000"/>
            <a:ext cx="8170925" cy="55208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4" name="Google Shape;1288;g60be7dcf1c_0_204">
            <a:extLst>
              <a:ext uri="{FF2B5EF4-FFF2-40B4-BE49-F238E27FC236}">
                <a16:creationId xmlns:a16="http://schemas.microsoft.com/office/drawing/2014/main" id="{3A5A658B-C73C-468A-B47B-9E631F9C601D}"/>
              </a:ext>
            </a:extLst>
          </p:cNvPr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Completion Time</a:t>
            </a:r>
            <a:endParaRPr lang="en-GB" sz="2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49B5BB-ED09-469F-B246-C46C41C8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38" y="2602628"/>
            <a:ext cx="4569774" cy="2330823"/>
          </a:xfrm>
          <a:prstGeom prst="rect">
            <a:avLst/>
          </a:prstGeom>
        </p:spPr>
      </p:pic>
      <p:sp>
        <p:nvSpPr>
          <p:cNvPr id="7" name="Google Shape;1534;g60be7dcf1c_0_434">
            <a:extLst>
              <a:ext uri="{FF2B5EF4-FFF2-40B4-BE49-F238E27FC236}">
                <a16:creationId xmlns:a16="http://schemas.microsoft.com/office/drawing/2014/main" id="{CB698CF5-7ADB-468D-85BD-5C5EFB1F9DC4}"/>
              </a:ext>
            </a:extLst>
          </p:cNvPr>
          <p:cNvSpPr txBox="1"/>
          <p:nvPr/>
        </p:nvSpPr>
        <p:spPr>
          <a:xfrm>
            <a:off x="3015831" y="4876559"/>
            <a:ext cx="2578576" cy="55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 mining workload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534;g60be7dcf1c_0_434">
            <a:extLst>
              <a:ext uri="{FF2B5EF4-FFF2-40B4-BE49-F238E27FC236}">
                <a16:creationId xmlns:a16="http://schemas.microsoft.com/office/drawing/2014/main" id="{FF20CAFA-59D7-4435-9656-DCA22F78019C}"/>
              </a:ext>
            </a:extLst>
          </p:cNvPr>
          <p:cNvSpPr txBox="1"/>
          <p:nvPr/>
        </p:nvSpPr>
        <p:spPr>
          <a:xfrm>
            <a:off x="589856" y="1667367"/>
            <a:ext cx="8210999" cy="55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Demand completion time: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How long does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it take to serve a demand matrix?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9EAC9-AB14-4575-BB50-0C3DE2F3BA89}"/>
              </a:ext>
            </a:extLst>
          </p:cNvPr>
          <p:cNvSpPr/>
          <p:nvPr/>
        </p:nvSpPr>
        <p:spPr>
          <a:xfrm>
            <a:off x="589856" y="5530765"/>
            <a:ext cx="7145345" cy="64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Also useful in analysis: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throughput can be computed more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easily via demand completion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83DF0-0809-44EF-845C-2F797CC33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69</a:t>
            </a:fld>
            <a:endParaRPr lang="de-DE"/>
          </a:p>
        </p:txBody>
      </p:sp>
      <p:sp>
        <p:nvSpPr>
          <p:cNvPr id="10" name="Google Shape;1811;g60be7dcf1c_0_698">
            <a:extLst>
              <a:ext uri="{FF2B5EF4-FFF2-40B4-BE49-F238E27FC236}">
                <a16:creationId xmlns:a16="http://schemas.microsoft.com/office/drawing/2014/main" id="{800DBEA7-C638-4515-A4A9-5791915FFDB7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28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08476776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4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60be7dcf1c_0_234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321" name="Google Shape;1321;g60be7dcf1c_0_234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Vision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Flexible and Demand-Aware Topologies</a:t>
            </a:r>
          </a:p>
        </p:txBody>
      </p:sp>
      <p:sp>
        <p:nvSpPr>
          <p:cNvPr id="1322" name="Google Shape;1322;g60be7dcf1c_0_234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24" name="Google Shape;1324;g60be7dcf1c_0_234"/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31800" y="4828100"/>
            <a:ext cx="7134774" cy="1356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80;g60be7dcf1c_0_473"/>
          <p:cNvSpPr txBox="1"/>
          <p:nvPr/>
        </p:nvSpPr>
        <p:spPr>
          <a:xfrm>
            <a:off x="0" y="540000"/>
            <a:ext cx="8211000" cy="85396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5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742487" y="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Conclusion</a:t>
            </a:r>
          </a:p>
        </p:txBody>
      </p:sp>
      <p:sp>
        <p:nvSpPr>
          <p:cNvPr id="18" name="Google Shape;1534;g60be7dcf1c_0_434"/>
          <p:cNvSpPr txBox="1"/>
          <p:nvPr/>
        </p:nvSpPr>
        <p:spPr>
          <a:xfrm>
            <a:off x="742487" y="2165498"/>
            <a:ext cx="4063530" cy="316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Diverse traffic requires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diverse technologies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Cerberus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aims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assign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its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best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topology</a:t>
            </a:r>
            <a:endParaRPr lang="en-GB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de-DE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Depending</a:t>
            </a:r>
            <a:r>
              <a:rPr lang="de-D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on </a:t>
            </a:r>
            <a:r>
              <a:rPr lang="de-DE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flow</a:t>
            </a:r>
            <a:r>
              <a:rPr lang="de-D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Many </a:t>
            </a:r>
            <a:r>
              <a:rPr lang="de-DE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challenges</a:t>
            </a:r>
            <a:endParaRPr lang="de-DE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de-DE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Impact on </a:t>
            </a:r>
            <a:r>
              <a:rPr lang="de-DE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routing</a:t>
            </a:r>
            <a:r>
              <a:rPr lang="de-D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lang="de-DE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congestion</a:t>
            </a:r>
            <a:r>
              <a:rPr lang="de-D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Sensitivity</a:t>
            </a:r>
            <a:r>
              <a:rPr lang="de-DE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analysis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de-DE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Prototyping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Google Shape;1534;g60be7dcf1c_0_434"/>
          <p:cNvSpPr txBox="1"/>
          <p:nvPr/>
        </p:nvSpPr>
        <p:spPr>
          <a:xfrm>
            <a:off x="6965264" y="5864530"/>
            <a:ext cx="1361654" cy="44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Thank you!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" name="Google Shape;1908;g60be7dcf1c_0_790" descr="See the source image">
            <a:extLst>
              <a:ext uri="{FF2B5EF4-FFF2-40B4-BE49-F238E27FC236}">
                <a16:creationId xmlns:a16="http://schemas.microsoft.com/office/drawing/2014/main" id="{87D3C7C9-E19E-4253-9BE4-2E87650CDC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4667" y="2575430"/>
            <a:ext cx="2936256" cy="20919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0E289-C420-42DE-A2D2-342B925EB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70</a:t>
            </a:fld>
            <a:endParaRPr lang="de-DE"/>
          </a:p>
        </p:txBody>
      </p:sp>
      <p:sp>
        <p:nvSpPr>
          <p:cNvPr id="9" name="Google Shape;1811;g60be7dcf1c_0_698">
            <a:extLst>
              <a:ext uri="{FF2B5EF4-FFF2-40B4-BE49-F238E27FC236}">
                <a16:creationId xmlns:a16="http://schemas.microsoft.com/office/drawing/2014/main" id="{044D3EBA-718A-4045-B711-BC9E15843682}"/>
              </a:ext>
            </a:extLst>
          </p:cNvPr>
          <p:cNvSpPr txBox="1"/>
          <p:nvPr/>
        </p:nvSpPr>
        <p:spPr>
          <a:xfrm>
            <a:off x="7938900" y="6584100"/>
            <a:ext cx="36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29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7224440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4"/>
    </p:ext>
  </p:extLs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07;g60be7dcf1c_0_790"/>
          <p:cNvSpPr txBox="1"/>
          <p:nvPr/>
        </p:nvSpPr>
        <p:spPr>
          <a:xfrm>
            <a:off x="1305149" y="5797858"/>
            <a:ext cx="2757488" cy="39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http://self-adjusting.net/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Project website</a:t>
            </a:r>
            <a:endParaRPr lang="en-GB" sz="800" dirty="0">
              <a:solidFill>
                <a:schemeClr val="tx1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6" name="Google Shape;1907;g60be7dcf1c_0_790"/>
          <p:cNvSpPr txBox="1"/>
          <p:nvPr/>
        </p:nvSpPr>
        <p:spPr>
          <a:xfrm>
            <a:off x="4921197" y="5139814"/>
            <a:ext cx="2841678" cy="39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https://trace-collection.net/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Trace collection website</a:t>
            </a:r>
            <a:endParaRPr lang="en-GB" sz="800" dirty="0">
              <a:solidFill>
                <a:schemeClr val="tx1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04" y="2609864"/>
            <a:ext cx="2956996" cy="30380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63" y="3233737"/>
            <a:ext cx="3208028" cy="1652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1580;g60be7dcf1c_0_473"/>
          <p:cNvSpPr txBox="1"/>
          <p:nvPr/>
        </p:nvSpPr>
        <p:spPr>
          <a:xfrm>
            <a:off x="0" y="540000"/>
            <a:ext cx="8211000" cy="85396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0" name="Google Shape;1688;g60be7dcf1c_0_579"/>
          <p:cNvSpPr txBox="1">
            <a:spLocks/>
          </p:cNvSpPr>
          <p:nvPr/>
        </p:nvSpPr>
        <p:spPr>
          <a:xfrm>
            <a:off x="742487" y="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Websites</a:t>
            </a:r>
          </a:p>
        </p:txBody>
      </p:sp>
    </p:spTree>
    <p:extLst>
      <p:ext uri="{BB962C8B-B14F-4D97-AF65-F5344CB8AC3E}">
        <p14:creationId xmlns:p14="http://schemas.microsoft.com/office/powerpoint/2010/main" val="5734631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5" y="2478442"/>
            <a:ext cx="2437150" cy="20383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431" y="2484750"/>
            <a:ext cx="2833292" cy="1921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378" y="4801527"/>
            <a:ext cx="2619399" cy="17719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001" y="2474438"/>
            <a:ext cx="2010769" cy="2403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1730;g60be7dcf1c_0_603"/>
          <p:cNvSpPr txBox="1"/>
          <p:nvPr/>
        </p:nvSpPr>
        <p:spPr>
          <a:xfrm>
            <a:off x="-251984" y="2124578"/>
            <a:ext cx="1623363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Static DAN</a:t>
            </a:r>
          </a:p>
        </p:txBody>
      </p:sp>
      <p:sp>
        <p:nvSpPr>
          <p:cNvPr id="9" name="Google Shape;1730;g60be7dcf1c_0_603"/>
          <p:cNvSpPr txBox="1"/>
          <p:nvPr/>
        </p:nvSpPr>
        <p:spPr>
          <a:xfrm>
            <a:off x="5393568" y="2124578"/>
            <a:ext cx="2342714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Static Optimality</a:t>
            </a:r>
          </a:p>
        </p:txBody>
      </p:sp>
      <p:sp>
        <p:nvSpPr>
          <p:cNvPr id="10" name="Google Shape;1730;g60be7dcf1c_0_603"/>
          <p:cNvSpPr txBox="1"/>
          <p:nvPr/>
        </p:nvSpPr>
        <p:spPr>
          <a:xfrm>
            <a:off x="2468072" y="2154299"/>
            <a:ext cx="2119756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Overview: Models</a:t>
            </a:r>
          </a:p>
        </p:txBody>
      </p:sp>
      <p:sp>
        <p:nvSpPr>
          <p:cNvPr id="11" name="Google Shape;1730;g60be7dcf1c_0_603"/>
          <p:cNvSpPr txBox="1"/>
          <p:nvPr/>
        </p:nvSpPr>
        <p:spPr>
          <a:xfrm>
            <a:off x="2635050" y="4467918"/>
            <a:ext cx="1623363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Dynamic DAN</a:t>
            </a:r>
          </a:p>
        </p:txBody>
      </p:sp>
      <p:sp>
        <p:nvSpPr>
          <p:cNvPr id="12" name="Google Shape;1730;g60be7dcf1c_0_603"/>
          <p:cNvSpPr txBox="1"/>
          <p:nvPr/>
        </p:nvSpPr>
        <p:spPr>
          <a:xfrm>
            <a:off x="-186449" y="4591165"/>
            <a:ext cx="1623363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Robust DAN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85" y="4956458"/>
            <a:ext cx="2345205" cy="1701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Google Shape;1730;g60be7dcf1c_0_603"/>
          <p:cNvSpPr txBox="1"/>
          <p:nvPr/>
        </p:nvSpPr>
        <p:spPr>
          <a:xfrm>
            <a:off x="5485512" y="4952454"/>
            <a:ext cx="2110843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Concurrent DANs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001" y="5307332"/>
            <a:ext cx="2219417" cy="842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Google Shape;1580;g60be7dcf1c_0_473"/>
          <p:cNvSpPr txBox="1"/>
          <p:nvPr/>
        </p:nvSpPr>
        <p:spPr>
          <a:xfrm>
            <a:off x="0" y="540000"/>
            <a:ext cx="8211000" cy="85396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8" name="Google Shape;1688;g60be7dcf1c_0_579"/>
          <p:cNvSpPr txBox="1">
            <a:spLocks/>
          </p:cNvSpPr>
          <p:nvPr/>
        </p:nvSpPr>
        <p:spPr>
          <a:xfrm>
            <a:off x="742487" y="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10048674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07;g60be7dcf1c_0_790"/>
          <p:cNvSpPr txBox="1"/>
          <p:nvPr/>
        </p:nvSpPr>
        <p:spPr>
          <a:xfrm>
            <a:off x="900287" y="2068000"/>
            <a:ext cx="6929505" cy="390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On the Complexity of Traffic Traces and Implications</a:t>
            </a:r>
          </a:p>
          <a:p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Chen </a:t>
            </a:r>
            <a:r>
              <a:rPr lang="en-US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Avin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Manya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Ghobadi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, Chen </a:t>
            </a:r>
            <a:r>
              <a:rPr lang="en-US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Griner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, and Stefan </a:t>
            </a:r>
            <a:r>
              <a:rPr lang="en-US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Schmid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ACM SIGMETRICS, Boston, Massachusetts, USA, June 2020.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Survey of Reconfigurable Data Center Networks: Enablers, Algorithms, Complexity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Klaus-Tycho Foerster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Stefan Schmid.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b="1" dirty="0">
                <a:solidFill>
                  <a:schemeClr val="tx1"/>
                </a:solidFill>
                <a:latin typeface="Consolas" panose="020B0609020204030204" pitchFamily="49" charset="0"/>
              </a:rPr>
              <a:t>SIGACT News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, June 2019.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Toward Demand-Aware Networking: A Theory for Self-Adjusting Networks (Editorial)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Chen Avin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Stefan Schmid.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ACM SIGCOMM Computer Communication Review (</a:t>
            </a:r>
            <a:r>
              <a:rPr lang="de-DE" sz="800" b="1" dirty="0">
                <a:solidFill>
                  <a:schemeClr val="tx1"/>
                </a:solidFill>
                <a:latin typeface="Consolas" panose="020B0609020204030204" pitchFamily="49" charset="0"/>
              </a:rPr>
              <a:t>CCR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October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2018.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Dynamically Optimal Self-Adjusting Single-Source Tree Networks</a:t>
            </a:r>
            <a:b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Chen Avin, Kaushik Mondal,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Stefan Schmid.</a:t>
            </a:r>
          </a:p>
          <a:p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14th Latin American Theoretical Informatics Symposium (LATIN), University of Sao Paulo, Sao Paulo, Brazil, May 2020.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 Network Design with Minimal Congestion and Route Lengths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Chen Avin, Kaushik Mondal,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Stefan Schmid.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38th IEEE Conference on Computer Communications (</a:t>
            </a:r>
            <a:r>
              <a:rPr lang="de-DE" sz="800" b="1" dirty="0">
                <a:solidFill>
                  <a:schemeClr val="tx1"/>
                </a:solidFill>
                <a:latin typeface="Consolas" panose="020B0609020204030204" pitchFamily="49" charset="0"/>
              </a:rPr>
              <a:t>INFOCOM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), Paris, France, April 2019.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Distributed </a:t>
            </a:r>
            <a:r>
              <a:rPr lang="de-DE" sz="11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Self-Adjusting</a:t>
            </a:r>
            <a:r>
              <a:rPr lang="de-DE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Tree</a:t>
            </a:r>
            <a:r>
              <a:rPr lang="de-DE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 Networks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Bruna Peres,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Otavio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Augusto de Oliveira Souza, Olga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Goussevskaia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, Chen Avin,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Stefan Schmid.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38th IEEE Conference on Computer Communications (</a:t>
            </a:r>
            <a:r>
              <a:rPr lang="de-DE" sz="800" b="1" dirty="0">
                <a:solidFill>
                  <a:schemeClr val="tx1"/>
                </a:solidFill>
                <a:latin typeface="Consolas" panose="020B0609020204030204" pitchFamily="49" charset="0"/>
              </a:rPr>
              <a:t>INFOCOM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), Paris, France, April 2019.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Efficient Non-Segregated Routing for Reconfigurable Demand-Aware Networks</a:t>
            </a:r>
            <a:br>
              <a:rPr lang="de-DE" sz="8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Thomas Fenz, Klaus-Tycho Foerster, Stefan Schmid,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Anaïs Villedieu.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b="1" dirty="0">
                <a:solidFill>
                  <a:schemeClr val="tx1"/>
                </a:solidFill>
                <a:latin typeface="Consolas" panose="020B0609020204030204" pitchFamily="49" charset="0"/>
              </a:rPr>
              <a:t>IFIP Networking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Warsaw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Poland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, May 2019.</a:t>
            </a:r>
          </a:p>
          <a:p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DaRTree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: Deadline-Aware Multicast Transfers in Reconfigurable Wide-Area Networks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Long Luo, Klaus-Tycho Foerster, Stefan Schmid,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Hongfang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Yu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IEEE/ACM International Symposium on Quality of Service (</a:t>
            </a:r>
            <a:r>
              <a:rPr lang="de-DE" sz="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IWQoS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), Phoenix, Arizona, USA, June 2019.</a:t>
            </a:r>
            <a:endParaRPr lang="en-US" sz="800" dirty="0">
              <a:solidFill>
                <a:schemeClr val="tx1"/>
              </a:solidFill>
              <a:latin typeface="Consolas" panose="020B0609020204030204" pitchFamily="49" charset="0"/>
              <a:hlinkClick r:id="rId3"/>
            </a:endParaRP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Demand-Aware Network Designs of Bounded Degree</a:t>
            </a:r>
            <a:b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Chen Avin, Kaushik Mondal, and Stefan Schmid.</a:t>
            </a:r>
            <a:b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31st International Symposium on Distributed Computing (</a:t>
            </a:r>
            <a:r>
              <a:rPr lang="en-US" sz="800" b="1" dirty="0">
                <a:solidFill>
                  <a:schemeClr val="tx1"/>
                </a:solidFill>
                <a:latin typeface="Consolas" panose="020B0609020204030204" pitchFamily="49" charset="0"/>
              </a:rPr>
              <a:t>DISC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), Vienna, Austria, October 2017.</a:t>
            </a:r>
          </a:p>
          <a:p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SplayNet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: Towards Locally Self-Adjusting Networks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Stefan Schmid, Chen Avin, Christian Scheideler, Michael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Borokhovich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, Bernhard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Haeupler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Zvi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Lotker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IEEE/ACM Transactions on Networking (</a:t>
            </a:r>
            <a:r>
              <a:rPr lang="de-DE" sz="800" b="1" dirty="0">
                <a:solidFill>
                  <a:schemeClr val="tx1"/>
                </a:solidFill>
                <a:latin typeface="Consolas" panose="020B0609020204030204" pitchFamily="49" charset="0"/>
              </a:rPr>
              <a:t>TON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), Volume 24,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Issue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3, 2016. Early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version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: IEEE </a:t>
            </a:r>
            <a:r>
              <a:rPr lang="de-DE" sz="800" b="1" dirty="0">
                <a:solidFill>
                  <a:schemeClr val="tx1"/>
                </a:solidFill>
                <a:latin typeface="Consolas" panose="020B0609020204030204" pitchFamily="49" charset="0"/>
              </a:rPr>
              <a:t>IPDPS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2013.</a:t>
            </a:r>
            <a:endParaRPr lang="en-US" sz="800" dirty="0">
              <a:solidFill>
                <a:schemeClr val="tx1"/>
              </a:solidFill>
              <a:latin typeface="Consolas" panose="020B0609020204030204" pitchFamily="49" charset="0"/>
              <a:hlinkClick r:id="rId4"/>
            </a:endParaRP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</a:rPr>
              <a:t>Characterizing the Algorithmic Complexity of Reconfigurable Data Center Architectures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Klaus-Tycho Foerster, Monia Ghobadi,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Stefan Schmid.</a:t>
            </a:r>
            <a:b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ACM/IEEE Symposium on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Architectures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for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Networking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Communications Systems (</a:t>
            </a:r>
            <a:r>
              <a:rPr lang="de-DE" sz="800" b="1" dirty="0">
                <a:solidFill>
                  <a:schemeClr val="tx1"/>
                </a:solidFill>
                <a:latin typeface="Consolas" panose="020B0609020204030204" pitchFamily="49" charset="0"/>
              </a:rPr>
              <a:t>ANCS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Ithaca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, New York, USA, </a:t>
            </a:r>
            <a:r>
              <a:rPr lang="de-DE" sz="800" dirty="0" err="1">
                <a:solidFill>
                  <a:schemeClr val="tx1"/>
                </a:solidFill>
                <a:latin typeface="Consolas" panose="020B0609020204030204" pitchFamily="49" charset="0"/>
              </a:rPr>
              <a:t>July</a:t>
            </a:r>
            <a:r>
              <a:rPr lang="de-DE" sz="800" dirty="0">
                <a:solidFill>
                  <a:schemeClr val="tx1"/>
                </a:solidFill>
                <a:latin typeface="Consolas" panose="020B0609020204030204" pitchFamily="49" charset="0"/>
              </a:rPr>
              <a:t> 2018.</a:t>
            </a:r>
            <a:endParaRPr lang="en-US" sz="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>
              <a:lnSpc>
                <a:spcPct val="115000"/>
              </a:lnSpc>
            </a:pPr>
            <a:endParaRPr lang="en-GB" sz="800" dirty="0">
              <a:solidFill>
                <a:schemeClr val="tx1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3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581;g60be7dcf1c_0_473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Selected </a:t>
            </a:r>
            <a:b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References</a:t>
            </a:r>
            <a:endParaRPr lang="en-GB"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09787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80;g60be7dcf1c_0_473"/>
          <p:cNvSpPr txBox="1"/>
          <p:nvPr/>
        </p:nvSpPr>
        <p:spPr>
          <a:xfrm>
            <a:off x="0" y="540000"/>
            <a:ext cx="8211000" cy="419005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581;g60be7dcf1c_0_473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Bonus Material</a:t>
            </a:r>
            <a:endParaRPr lang="en-GB"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26" name="Picture 2" descr="Hogwarts Stair GIF - Hogwarts Stair Stairs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57" y="2063772"/>
            <a:ext cx="6414688" cy="271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534;g60be7dcf1c_0_434"/>
          <p:cNvSpPr txBox="1"/>
          <p:nvPr/>
        </p:nvSpPr>
        <p:spPr>
          <a:xfrm>
            <a:off x="6280649" y="4901456"/>
            <a:ext cx="1458298" cy="34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Hogwarts Stair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90656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80;g60be7dcf1c_0_473"/>
          <p:cNvSpPr txBox="1"/>
          <p:nvPr/>
        </p:nvSpPr>
        <p:spPr>
          <a:xfrm>
            <a:off x="0" y="540000"/>
            <a:ext cx="8211000" cy="419005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581;g60be7dcf1c_0_473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Bonus Material</a:t>
            </a:r>
            <a:endParaRPr lang="en-GB"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Google Shape;1534;g60be7dcf1c_0_434"/>
          <p:cNvSpPr txBox="1"/>
          <p:nvPr/>
        </p:nvSpPr>
        <p:spPr>
          <a:xfrm>
            <a:off x="6142373" y="5557857"/>
            <a:ext cx="1882044" cy="34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Golden Gate Zipper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20" y="1605775"/>
            <a:ext cx="6696127" cy="381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36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80;g60be7dcf1c_0_473"/>
          <p:cNvSpPr txBox="1"/>
          <p:nvPr/>
        </p:nvSpPr>
        <p:spPr>
          <a:xfrm>
            <a:off x="0" y="540000"/>
            <a:ext cx="8211000" cy="419005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581;g60be7dcf1c_0_473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Bonus Material</a:t>
            </a:r>
            <a:endParaRPr lang="en-GB"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Google Shape;1534;g60be7dcf1c_0_434"/>
          <p:cNvSpPr txBox="1"/>
          <p:nvPr/>
        </p:nvSpPr>
        <p:spPr>
          <a:xfrm>
            <a:off x="5709197" y="5943112"/>
            <a:ext cx="936657" cy="34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 HPC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83" y="1297312"/>
            <a:ext cx="5450864" cy="46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6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60be7dcf1c_0_555"/>
          <p:cNvSpPr txBox="1"/>
          <p:nvPr/>
        </p:nvSpPr>
        <p:spPr>
          <a:xfrm>
            <a:off x="0" y="540000"/>
            <a:ext cx="8211000" cy="2510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657" name="Google Shape;1657;g60be7dcf1c_0_555"/>
          <p:cNvSpPr txBox="1">
            <a:spLocks noGrp="1"/>
          </p:cNvSpPr>
          <p:nvPr>
            <p:ph type="title"/>
          </p:nvPr>
        </p:nvSpPr>
        <p:spPr>
          <a:xfrm>
            <a:off x="973075" y="73150"/>
            <a:ext cx="8171100" cy="27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latin typeface="Consolas"/>
                <a:ea typeface="Consolas"/>
                <a:cs typeface="Consolas"/>
                <a:sym typeface="Consolas"/>
              </a:rPr>
              <a:t>Question:</a:t>
            </a: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How to Quantify </a:t>
            </a:r>
            <a:br>
              <a:rPr lang="en-GB" sz="40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such “Structure” </a:t>
            </a:r>
            <a:br>
              <a:rPr lang="en-GB" sz="40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latin typeface="Consolas"/>
                <a:ea typeface="Consolas"/>
                <a:cs typeface="Consolas"/>
                <a:sym typeface="Consolas"/>
              </a:rPr>
              <a:t>in the Demand?</a:t>
            </a:r>
            <a:endParaRPr lang="en-GB" sz="4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44786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60be7dcf1c_0_57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632;g60be7dcf1c_0_529"/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Intuition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Which demand has more structure?</a:t>
            </a:r>
          </a:p>
        </p:txBody>
      </p:sp>
      <p:pic>
        <p:nvPicPr>
          <p:cNvPr id="25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33" y="3901673"/>
            <a:ext cx="2247975" cy="1621285"/>
          </a:xfrm>
          <a:prstGeom prst="rect">
            <a:avLst/>
          </a:prstGeom>
        </p:spPr>
      </p:pic>
      <p:pic>
        <p:nvPicPr>
          <p:cNvPr id="28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439" y="3927332"/>
            <a:ext cx="2261731" cy="1595626"/>
          </a:xfrm>
          <a:prstGeom prst="rect">
            <a:avLst/>
          </a:prstGeom>
        </p:spPr>
      </p:pic>
      <p:sp>
        <p:nvSpPr>
          <p:cNvPr id="29" name="Google Shape;1639;g60be7dcf1c_0_529"/>
          <p:cNvSpPr txBox="1"/>
          <p:nvPr/>
        </p:nvSpPr>
        <p:spPr>
          <a:xfrm>
            <a:off x="3926920" y="4303146"/>
            <a:ext cx="7653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</a:p>
        </p:txBody>
      </p:sp>
      <p:sp>
        <p:nvSpPr>
          <p:cNvPr id="31" name="Google Shape;1995;g60be7dcf1c_0_859"/>
          <p:cNvSpPr/>
          <p:nvPr/>
        </p:nvSpPr>
        <p:spPr>
          <a:xfrm rot="18989618" flipH="1">
            <a:off x="6052590" y="3183750"/>
            <a:ext cx="1969469" cy="333474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2" name="Google Shape;1996;g60be7dcf1c_0_859"/>
          <p:cNvSpPr txBox="1"/>
          <p:nvPr/>
        </p:nvSpPr>
        <p:spPr>
          <a:xfrm rot="18990455">
            <a:off x="6069850" y="2884571"/>
            <a:ext cx="2570214" cy="29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sz="9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communication pair</a:t>
            </a:r>
          </a:p>
        </p:txBody>
      </p:sp>
      <p:sp>
        <p:nvSpPr>
          <p:cNvPr id="11" name="Google Shape;1534;g60be7dcf1c_0_434"/>
          <p:cNvSpPr txBox="1"/>
          <p:nvPr/>
        </p:nvSpPr>
        <p:spPr>
          <a:xfrm>
            <a:off x="973075" y="2443341"/>
            <a:ext cx="553173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 matrices of two different distributed ML applications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GPU-to-GPU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" name="Google Shape;1638;g60be7dcf1c_0_529"/>
          <p:cNvSpPr/>
          <p:nvPr/>
        </p:nvSpPr>
        <p:spPr>
          <a:xfrm>
            <a:off x="3859183" y="4206705"/>
            <a:ext cx="935400" cy="9354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3" name="Google Shape;1639;g60be7dcf1c_0_529"/>
          <p:cNvSpPr txBox="1"/>
          <p:nvPr/>
        </p:nvSpPr>
        <p:spPr>
          <a:xfrm>
            <a:off x="3942701" y="4303146"/>
            <a:ext cx="7653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635554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60be7dcf1c_0_57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632;g60be7dcf1c_0_529"/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Intuition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Which demand has more structure?</a:t>
            </a:r>
          </a:p>
        </p:txBody>
      </p:sp>
      <p:pic>
        <p:nvPicPr>
          <p:cNvPr id="25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33" y="3901673"/>
            <a:ext cx="2247975" cy="1621285"/>
          </a:xfrm>
          <a:prstGeom prst="rect">
            <a:avLst/>
          </a:prstGeom>
        </p:spPr>
      </p:pic>
      <p:pic>
        <p:nvPicPr>
          <p:cNvPr id="28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439" y="3927332"/>
            <a:ext cx="2261731" cy="1595626"/>
          </a:xfrm>
          <a:prstGeom prst="rect">
            <a:avLst/>
          </a:prstGeom>
        </p:spPr>
      </p:pic>
      <p:sp>
        <p:nvSpPr>
          <p:cNvPr id="29" name="Google Shape;1639;g60be7dcf1c_0_529"/>
          <p:cNvSpPr txBox="1"/>
          <p:nvPr/>
        </p:nvSpPr>
        <p:spPr>
          <a:xfrm>
            <a:off x="3926920" y="4303146"/>
            <a:ext cx="7653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</a:p>
        </p:txBody>
      </p:sp>
      <p:sp>
        <p:nvSpPr>
          <p:cNvPr id="30" name="Google Shape;1534;g60be7dcf1c_0_434"/>
          <p:cNvSpPr txBox="1"/>
          <p:nvPr/>
        </p:nvSpPr>
        <p:spPr>
          <a:xfrm>
            <a:off x="973075" y="2443341"/>
            <a:ext cx="553173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 matrices of two different distributed ML applications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GPU-to-GPU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" name="Google Shape;1995;g60be7dcf1c_0_859"/>
          <p:cNvSpPr/>
          <p:nvPr/>
        </p:nvSpPr>
        <p:spPr>
          <a:xfrm rot="18989618" flipH="1">
            <a:off x="6052590" y="3183750"/>
            <a:ext cx="1969469" cy="333474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2" name="Google Shape;1996;g60be7dcf1c_0_859"/>
          <p:cNvSpPr txBox="1"/>
          <p:nvPr/>
        </p:nvSpPr>
        <p:spPr>
          <a:xfrm rot="18990455">
            <a:off x="6069850" y="2884571"/>
            <a:ext cx="2570214" cy="29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sz="9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communication pair</a:t>
            </a:r>
          </a:p>
        </p:txBody>
      </p:sp>
      <p:sp>
        <p:nvSpPr>
          <p:cNvPr id="11" name="Google Shape;1639;g60be7dcf1c_0_529"/>
          <p:cNvSpPr txBox="1"/>
          <p:nvPr/>
        </p:nvSpPr>
        <p:spPr>
          <a:xfrm>
            <a:off x="882316" y="5651830"/>
            <a:ext cx="3223184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More uniform</a:t>
            </a:r>
          </a:p>
        </p:txBody>
      </p:sp>
      <p:sp>
        <p:nvSpPr>
          <p:cNvPr id="12" name="Google Shape;1639;g60be7dcf1c_0_529"/>
          <p:cNvSpPr txBox="1"/>
          <p:nvPr/>
        </p:nvSpPr>
        <p:spPr>
          <a:xfrm>
            <a:off x="4692220" y="5651830"/>
            <a:ext cx="3223184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More structure</a:t>
            </a:r>
          </a:p>
        </p:txBody>
      </p:sp>
      <p:sp>
        <p:nvSpPr>
          <p:cNvPr id="13" name="Google Shape;1638;g60be7dcf1c_0_529"/>
          <p:cNvSpPr/>
          <p:nvPr/>
        </p:nvSpPr>
        <p:spPr>
          <a:xfrm>
            <a:off x="3859183" y="4206705"/>
            <a:ext cx="935400" cy="9354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4" name="Google Shape;1639;g60be7dcf1c_0_529"/>
          <p:cNvSpPr txBox="1"/>
          <p:nvPr/>
        </p:nvSpPr>
        <p:spPr>
          <a:xfrm>
            <a:off x="3942701" y="4303146"/>
            <a:ext cx="7653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00216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60be7dcf1c_0_242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330" name="Google Shape;1330;g60be7dcf1c_0_242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Vision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Flexible and Demand-Aware </a:t>
            </a: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Topologies</a:t>
            </a:r>
          </a:p>
        </p:txBody>
      </p:sp>
      <p:sp>
        <p:nvSpPr>
          <p:cNvPr id="1331" name="Google Shape;1331;g60be7dcf1c_0_242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3" name="Google Shape;1333;g60be7dcf1c_0_242"/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31800" y="482810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g60be7dcf1c_0_242"/>
          <p:cNvSpPr txBox="1"/>
          <p:nvPr/>
        </p:nvSpPr>
        <p:spPr>
          <a:xfrm>
            <a:off x="1080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5" name="Google Shape;1335;g60be7dcf1c_0_242"/>
          <p:cNvSpPr txBox="1"/>
          <p:nvPr/>
        </p:nvSpPr>
        <p:spPr>
          <a:xfrm>
            <a:off x="19241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6" name="Google Shape;1336;g60be7dcf1c_0_242"/>
          <p:cNvSpPr txBox="1"/>
          <p:nvPr/>
        </p:nvSpPr>
        <p:spPr>
          <a:xfrm>
            <a:off x="276835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7" name="Google Shape;1337;g60be7dcf1c_0_242"/>
          <p:cNvSpPr txBox="1"/>
          <p:nvPr/>
        </p:nvSpPr>
        <p:spPr>
          <a:xfrm>
            <a:off x="3585325" y="613880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8" name="Google Shape;1338;g60be7dcf1c_0_242"/>
          <p:cNvSpPr txBox="1"/>
          <p:nvPr/>
        </p:nvSpPr>
        <p:spPr>
          <a:xfrm>
            <a:off x="4441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9" name="Google Shape;1339;g60be7dcf1c_0_242"/>
          <p:cNvSpPr txBox="1"/>
          <p:nvPr/>
        </p:nvSpPr>
        <p:spPr>
          <a:xfrm>
            <a:off x="52579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0" name="Google Shape;1340;g60be7dcf1c_0_242"/>
          <p:cNvSpPr txBox="1"/>
          <p:nvPr/>
        </p:nvSpPr>
        <p:spPr>
          <a:xfrm>
            <a:off x="6113650" y="613880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1" name="Google Shape;1341;g60be7dcf1c_0_242"/>
          <p:cNvSpPr txBox="1"/>
          <p:nvPr/>
        </p:nvSpPr>
        <p:spPr>
          <a:xfrm>
            <a:off x="6930625" y="611627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2" name="Google Shape;1342;g60be7dcf1c_0_242"/>
          <p:cNvPicPr preferRelativeResize="0"/>
          <p:nvPr/>
        </p:nvPicPr>
        <p:blipFill rotWithShape="1">
          <a:blip r:embed="rId3">
            <a:alphaModFix/>
          </a:blip>
          <a:srcRect t="37880" b="54789"/>
          <a:stretch/>
        </p:blipFill>
        <p:spPr>
          <a:xfrm>
            <a:off x="731800" y="3886300"/>
            <a:ext cx="7134774" cy="3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g60be7dcf1c_0_242"/>
          <p:cNvSpPr/>
          <p:nvPr/>
        </p:nvSpPr>
        <p:spPr>
          <a:xfrm flipH="1">
            <a:off x="7623625" y="3714800"/>
            <a:ext cx="9309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344" name="Google Shape;1344;g60be7dcf1c_0_242"/>
          <p:cNvSpPr txBox="1"/>
          <p:nvPr/>
        </p:nvSpPr>
        <p:spPr>
          <a:xfrm>
            <a:off x="7853275" y="3751538"/>
            <a:ext cx="8202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e.g.,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mirrors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5" name="Google Shape;1345;g60be7dcf1c_0_242"/>
          <p:cNvSpPr/>
          <p:nvPr/>
        </p:nvSpPr>
        <p:spPr>
          <a:xfrm flipH="1">
            <a:off x="7623775" y="4395650"/>
            <a:ext cx="13284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346" name="Google Shape;1346;g60be7dcf1c_0_242"/>
          <p:cNvSpPr txBox="1"/>
          <p:nvPr/>
        </p:nvSpPr>
        <p:spPr>
          <a:xfrm>
            <a:off x="7853275" y="4432400"/>
            <a:ext cx="1142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 flexible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interconnect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60be7dcf1c_0_57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632;g60be7dcf1c_0_529"/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Intuition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Spatial vs temporal structure</a:t>
            </a:r>
          </a:p>
        </p:txBody>
      </p:sp>
      <p:sp>
        <p:nvSpPr>
          <p:cNvPr id="14" name="Google Shape;1534;g60be7dcf1c_0_434"/>
          <p:cNvSpPr txBox="1"/>
          <p:nvPr/>
        </p:nvSpPr>
        <p:spPr>
          <a:xfrm>
            <a:off x="973075" y="2252945"/>
            <a:ext cx="8101977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Two different ways to generate same traffic matrix: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Same non-temporal structure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Which one has more structure?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27" y="4239209"/>
            <a:ext cx="1796407" cy="1295606"/>
          </a:xfrm>
          <a:prstGeom prst="rect">
            <a:avLst/>
          </a:prstGeom>
        </p:spPr>
      </p:pic>
      <p:sp>
        <p:nvSpPr>
          <p:cNvPr id="16" name="Geschweifte Klammer links 1"/>
          <p:cNvSpPr/>
          <p:nvPr/>
        </p:nvSpPr>
        <p:spPr>
          <a:xfrm>
            <a:off x="3020553" y="3765934"/>
            <a:ext cx="483294" cy="212591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740" y="3837808"/>
            <a:ext cx="3974131" cy="714130"/>
          </a:xfrm>
          <a:prstGeom prst="rect">
            <a:avLst/>
          </a:prstGeom>
        </p:spPr>
      </p:pic>
      <p:pic>
        <p:nvPicPr>
          <p:cNvPr id="18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739" y="5323316"/>
            <a:ext cx="3974132" cy="751652"/>
          </a:xfrm>
          <a:prstGeom prst="rect">
            <a:avLst/>
          </a:prstGeom>
        </p:spPr>
      </p:pic>
      <p:sp>
        <p:nvSpPr>
          <p:cNvPr id="19" name="Google Shape;1639;g60be7dcf1c_0_529"/>
          <p:cNvSpPr txBox="1"/>
          <p:nvPr/>
        </p:nvSpPr>
        <p:spPr>
          <a:xfrm>
            <a:off x="5533101" y="4580816"/>
            <a:ext cx="7653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</a:p>
        </p:txBody>
      </p:sp>
      <p:sp>
        <p:nvSpPr>
          <p:cNvPr id="11" name="Google Shape;1638;g60be7dcf1c_0_529"/>
          <p:cNvSpPr/>
          <p:nvPr/>
        </p:nvSpPr>
        <p:spPr>
          <a:xfrm>
            <a:off x="5477315" y="4559817"/>
            <a:ext cx="720567" cy="706795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2" name="Google Shape;1639;g60be7dcf1c_0_529"/>
          <p:cNvSpPr txBox="1"/>
          <p:nvPr/>
        </p:nvSpPr>
        <p:spPr>
          <a:xfrm>
            <a:off x="5482092" y="4500825"/>
            <a:ext cx="715790" cy="58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0836912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60be7dcf1c_0_57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632;g60be7dcf1c_0_529"/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Intuition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Spatial vs temporal structure</a:t>
            </a:r>
          </a:p>
        </p:txBody>
      </p:sp>
      <p:pic>
        <p:nvPicPr>
          <p:cNvPr id="9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27" y="4239209"/>
            <a:ext cx="1796407" cy="1295606"/>
          </a:xfrm>
          <a:prstGeom prst="rect">
            <a:avLst/>
          </a:prstGeom>
        </p:spPr>
      </p:pic>
      <p:sp>
        <p:nvSpPr>
          <p:cNvPr id="10" name="Geschweifte Klammer links 1"/>
          <p:cNvSpPr/>
          <p:nvPr/>
        </p:nvSpPr>
        <p:spPr>
          <a:xfrm>
            <a:off x="3020553" y="3765934"/>
            <a:ext cx="483294" cy="212591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oogle Shape;1534;g60be7dcf1c_0_434"/>
          <p:cNvSpPr txBox="1"/>
          <p:nvPr/>
        </p:nvSpPr>
        <p:spPr>
          <a:xfrm>
            <a:off x="973075" y="2252945"/>
            <a:ext cx="8101977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Two different ways to generate same traffic matrix:</a:t>
            </a: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Same non-temporal structure</a:t>
            </a: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Which one has more structure?</a:t>
            </a: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Google Shape;1393;g60be7dcf1c_0_286"/>
          <p:cNvSpPr txBox="1"/>
          <p:nvPr/>
        </p:nvSpPr>
        <p:spPr>
          <a:xfrm>
            <a:off x="893653" y="6156905"/>
            <a:ext cx="2828100" cy="53137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6" name="Google Shape;1394;g60be7dcf1c_0_286"/>
          <p:cNvSpPr txBox="1"/>
          <p:nvPr/>
        </p:nvSpPr>
        <p:spPr>
          <a:xfrm>
            <a:off x="1158428" y="6156905"/>
            <a:ext cx="2345419" cy="49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Systematically?</a:t>
            </a:r>
            <a:endParaRPr lang="en-GB"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740" y="3837808"/>
            <a:ext cx="3974131" cy="714130"/>
          </a:xfrm>
          <a:prstGeom prst="rect">
            <a:avLst/>
          </a:prstGeom>
        </p:spPr>
      </p:pic>
      <p:pic>
        <p:nvPicPr>
          <p:cNvPr id="18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739" y="5323316"/>
            <a:ext cx="3974132" cy="751652"/>
          </a:xfrm>
          <a:prstGeom prst="rect">
            <a:avLst/>
          </a:prstGeom>
        </p:spPr>
      </p:pic>
      <p:sp>
        <p:nvSpPr>
          <p:cNvPr id="19" name="Google Shape;1639;g60be7dcf1c_0_529"/>
          <p:cNvSpPr txBox="1"/>
          <p:nvPr/>
        </p:nvSpPr>
        <p:spPr>
          <a:xfrm>
            <a:off x="5533101" y="4580816"/>
            <a:ext cx="7653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</a:p>
        </p:txBody>
      </p:sp>
      <p:sp>
        <p:nvSpPr>
          <p:cNvPr id="20" name="Google Shape;1638;g60be7dcf1c_0_529"/>
          <p:cNvSpPr/>
          <p:nvPr/>
        </p:nvSpPr>
        <p:spPr>
          <a:xfrm>
            <a:off x="5477315" y="4559817"/>
            <a:ext cx="720567" cy="706795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1" name="Google Shape;1639;g60be7dcf1c_0_529"/>
          <p:cNvSpPr txBox="1"/>
          <p:nvPr/>
        </p:nvSpPr>
        <p:spPr>
          <a:xfrm>
            <a:off x="5482092" y="4500825"/>
            <a:ext cx="715790" cy="58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747501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60be7dcf1c_0_57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632;g60be7dcf1c_0_529"/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Trace Complexity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Information-Theoretic Approach </a:t>
            </a:r>
          </a:p>
          <a:p>
            <a:pPr algn="l">
              <a:lnSpc>
                <a:spcPct val="115000"/>
              </a:lnSpc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2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Shuffle&amp;Compress</a:t>
            </a: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</p:txBody>
      </p:sp>
      <p:pic>
        <p:nvPicPr>
          <p:cNvPr id="16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63" y="3019952"/>
            <a:ext cx="1207809" cy="1358785"/>
          </a:xfrm>
          <a:prstGeom prst="rect">
            <a:avLst/>
          </a:prstGeom>
        </p:spPr>
      </p:pic>
      <p:sp>
        <p:nvSpPr>
          <p:cNvPr id="32" name="Google Shape;1692;g60be7dcf1c_0_579"/>
          <p:cNvSpPr/>
          <p:nvPr/>
        </p:nvSpPr>
        <p:spPr>
          <a:xfrm rot="5400000">
            <a:off x="936633" y="3608889"/>
            <a:ext cx="1293673" cy="256781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747374" y="3570530"/>
            <a:ext cx="16618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Consolas" panose="020B0609020204030204" pitchFamily="49" charset="0"/>
              </a:rPr>
              <a:t>Time</a:t>
            </a:r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2320349" y="2359407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>
                <a:latin typeface="Consolas" panose="020B0609020204030204" pitchFamily="49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708282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60be7dcf1c_0_57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632;g60be7dcf1c_0_529"/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Trace Complexity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Information-Theoretic Approach </a:t>
            </a:r>
          </a:p>
          <a:p>
            <a:pPr algn="l">
              <a:lnSpc>
                <a:spcPct val="115000"/>
              </a:lnSpc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2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Shuffle&amp;Compress</a:t>
            </a: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</p:txBody>
      </p:sp>
      <p:pic>
        <p:nvPicPr>
          <p:cNvPr id="16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63" y="3019952"/>
            <a:ext cx="1207809" cy="1358785"/>
          </a:xfrm>
          <a:prstGeom prst="rect">
            <a:avLst/>
          </a:prstGeom>
        </p:spPr>
      </p:pic>
      <p:pic>
        <p:nvPicPr>
          <p:cNvPr id="17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09" y="3029773"/>
            <a:ext cx="1220322" cy="1378196"/>
          </a:xfrm>
          <a:prstGeom prst="rect">
            <a:avLst/>
          </a:prstGeom>
        </p:spPr>
      </p:pic>
      <p:pic>
        <p:nvPicPr>
          <p:cNvPr id="19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229" y="3038418"/>
            <a:ext cx="1185345" cy="1340319"/>
          </a:xfrm>
          <a:prstGeom prst="rect">
            <a:avLst/>
          </a:prstGeom>
        </p:spPr>
      </p:pic>
      <p:sp>
        <p:nvSpPr>
          <p:cNvPr id="20" name="Text Placeholder 3"/>
          <p:cNvSpPr txBox="1">
            <a:spLocks/>
          </p:cNvSpPr>
          <p:nvPr/>
        </p:nvSpPr>
        <p:spPr>
          <a:xfrm>
            <a:off x="3676880" y="2368508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 err="1">
                <a:latin typeface="Consolas" panose="020B0609020204030204" pitchFamily="49" charset="0"/>
              </a:rPr>
              <a:t>Randomize</a:t>
            </a:r>
            <a:r>
              <a:rPr lang="de-DE" sz="1100" dirty="0">
                <a:latin typeface="Consolas" panose="020B0609020204030204" pitchFamily="49" charset="0"/>
              </a:rPr>
              <a:t> </a:t>
            </a:r>
            <a:r>
              <a:rPr lang="de-DE" sz="1100" dirty="0" err="1">
                <a:latin typeface="Consolas" panose="020B0609020204030204" pitchFamily="49" charset="0"/>
              </a:rPr>
              <a:t>rows</a:t>
            </a:r>
            <a:endParaRPr lang="de-DE" sz="1100" dirty="0">
              <a:latin typeface="Consolas" panose="020B0609020204030204" pitchFamily="49" charset="0"/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5747705" y="2368508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>
                <a:latin typeface="Consolas" panose="020B0609020204030204" pitchFamily="49" charset="0"/>
              </a:rPr>
              <a:t>Uniform</a:t>
            </a:r>
          </a:p>
        </p:txBody>
      </p:sp>
      <p:pic>
        <p:nvPicPr>
          <p:cNvPr id="23" name="Picture 2" descr="Image result for fast forwa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34" y="3516409"/>
            <a:ext cx="300646" cy="30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fast forwa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995" y="3504069"/>
            <a:ext cx="300646" cy="30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1692;g60be7dcf1c_0_579"/>
          <p:cNvSpPr/>
          <p:nvPr/>
        </p:nvSpPr>
        <p:spPr>
          <a:xfrm flipH="1">
            <a:off x="2166751" y="5470592"/>
            <a:ext cx="4371809" cy="256781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75362" y="5465763"/>
            <a:ext cx="28007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Consolas" panose="020B0609020204030204" pitchFamily="49" charset="0"/>
              </a:rPr>
              <a:t>More </a:t>
            </a:r>
            <a:r>
              <a:rPr lang="de-DE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structure</a:t>
            </a:r>
            <a:r>
              <a:rPr lang="de-DE" sz="11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compresses</a:t>
            </a:r>
            <a:r>
              <a:rPr lang="de-DE" sz="11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better</a:t>
            </a:r>
            <a:r>
              <a:rPr lang="de-DE" sz="11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2" name="Google Shape;1692;g60be7dcf1c_0_579"/>
          <p:cNvSpPr/>
          <p:nvPr/>
        </p:nvSpPr>
        <p:spPr>
          <a:xfrm>
            <a:off x="2166751" y="5038272"/>
            <a:ext cx="4371809" cy="256781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66655" y="504369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Increasing</a:t>
            </a:r>
            <a:r>
              <a:rPr lang="de-DE" sz="11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complexity</a:t>
            </a:r>
            <a:r>
              <a:rPr lang="de-DE" sz="11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systematically</a:t>
            </a:r>
            <a:r>
              <a:rPr lang="de-DE" sz="11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randomized</a:t>
            </a:r>
            <a:r>
              <a:rPr lang="de-DE" sz="11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2320349" y="2359407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>
                <a:latin typeface="Consolas" panose="020B0609020204030204" pitchFamily="49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045403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60be7dcf1c_0_57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632;g60be7dcf1c_0_529"/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Trace Complexity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Information-Theoretic Approach </a:t>
            </a:r>
          </a:p>
          <a:p>
            <a:pPr algn="l">
              <a:lnSpc>
                <a:spcPct val="115000"/>
              </a:lnSpc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2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Shuffle&amp;Compress</a:t>
            </a: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</p:txBody>
      </p:sp>
      <p:pic>
        <p:nvPicPr>
          <p:cNvPr id="41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63" y="3019952"/>
            <a:ext cx="1207809" cy="1358785"/>
          </a:xfrm>
          <a:prstGeom prst="rect">
            <a:avLst/>
          </a:prstGeom>
        </p:spPr>
      </p:pic>
      <p:pic>
        <p:nvPicPr>
          <p:cNvPr id="42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09" y="3029773"/>
            <a:ext cx="1220322" cy="1378196"/>
          </a:xfrm>
          <a:prstGeom prst="rect">
            <a:avLst/>
          </a:prstGeom>
        </p:spPr>
      </p:pic>
      <p:pic>
        <p:nvPicPr>
          <p:cNvPr id="43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229" y="3038418"/>
            <a:ext cx="1185345" cy="1340319"/>
          </a:xfrm>
          <a:prstGeom prst="rect">
            <a:avLst/>
          </a:prstGeom>
        </p:spPr>
      </p:pic>
      <p:sp>
        <p:nvSpPr>
          <p:cNvPr id="44" name="Text Placeholder 3"/>
          <p:cNvSpPr txBox="1">
            <a:spLocks/>
          </p:cNvSpPr>
          <p:nvPr/>
        </p:nvSpPr>
        <p:spPr>
          <a:xfrm>
            <a:off x="3676880" y="2368508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 err="1">
                <a:latin typeface="Consolas" panose="020B0609020204030204" pitchFamily="49" charset="0"/>
              </a:rPr>
              <a:t>Randomize</a:t>
            </a:r>
            <a:r>
              <a:rPr lang="de-DE" sz="1100" dirty="0">
                <a:latin typeface="Consolas" panose="020B0609020204030204" pitchFamily="49" charset="0"/>
              </a:rPr>
              <a:t> </a:t>
            </a:r>
            <a:r>
              <a:rPr lang="de-DE" sz="1100" dirty="0" err="1">
                <a:latin typeface="Consolas" panose="020B0609020204030204" pitchFamily="49" charset="0"/>
              </a:rPr>
              <a:t>rows</a:t>
            </a:r>
            <a:endParaRPr lang="de-DE" sz="1100" dirty="0">
              <a:latin typeface="Consolas" panose="020B0609020204030204" pitchFamily="49" charset="0"/>
            </a:endParaRPr>
          </a:p>
        </p:txBody>
      </p:sp>
      <p:sp>
        <p:nvSpPr>
          <p:cNvPr id="45" name="Text Placeholder 3"/>
          <p:cNvSpPr txBox="1">
            <a:spLocks/>
          </p:cNvSpPr>
          <p:nvPr/>
        </p:nvSpPr>
        <p:spPr>
          <a:xfrm>
            <a:off x="5747705" y="2368508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>
                <a:latin typeface="Consolas" panose="020B0609020204030204" pitchFamily="49" charset="0"/>
              </a:rPr>
              <a:t>Uniform</a:t>
            </a:r>
          </a:p>
        </p:txBody>
      </p:sp>
      <p:pic>
        <p:nvPicPr>
          <p:cNvPr id="46" name="Picture 2" descr="Image result for fast forwa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34" y="3516409"/>
            <a:ext cx="300646" cy="30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fast forwa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995" y="3504069"/>
            <a:ext cx="300646" cy="30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3"/>
          <p:cNvSpPr txBox="1">
            <a:spLocks/>
          </p:cNvSpPr>
          <p:nvPr/>
        </p:nvSpPr>
        <p:spPr>
          <a:xfrm>
            <a:off x="2320349" y="2359407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>
                <a:latin typeface="Consolas" panose="020B0609020204030204" pitchFamily="49" charset="0"/>
              </a:rPr>
              <a:t>Original</a:t>
            </a:r>
          </a:p>
        </p:txBody>
      </p:sp>
      <p:sp>
        <p:nvSpPr>
          <p:cNvPr id="33" name="Google Shape;1393;g60be7dcf1c_0_286"/>
          <p:cNvSpPr txBox="1"/>
          <p:nvPr/>
        </p:nvSpPr>
        <p:spPr>
          <a:xfrm rot="20093413">
            <a:off x="5376139" y="3551525"/>
            <a:ext cx="1346844" cy="330568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4" name="Google Shape;1394;g60be7dcf1c_0_286"/>
          <p:cNvSpPr txBox="1"/>
          <p:nvPr/>
        </p:nvSpPr>
        <p:spPr>
          <a:xfrm rot="20093413">
            <a:off x="5376139" y="3551526"/>
            <a:ext cx="1346844" cy="3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Remove non-temp.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" name="Google Shape;1393;g60be7dcf1c_0_286"/>
          <p:cNvSpPr txBox="1"/>
          <p:nvPr/>
        </p:nvSpPr>
        <p:spPr>
          <a:xfrm rot="20093413">
            <a:off x="3650070" y="3608982"/>
            <a:ext cx="1346844" cy="330568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1" name="Google Shape;1394;g60be7dcf1c_0_286"/>
          <p:cNvSpPr txBox="1"/>
          <p:nvPr/>
        </p:nvSpPr>
        <p:spPr>
          <a:xfrm rot="20093413">
            <a:off x="3650070" y="3608983"/>
            <a:ext cx="1346844" cy="3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Remove temporal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737642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60be7dcf1c_0_57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632;g60be7dcf1c_0_529"/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Trace Complexity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Information-Theoretic Approach </a:t>
            </a:r>
          </a:p>
          <a:p>
            <a:pPr algn="l">
              <a:lnSpc>
                <a:spcPct val="115000"/>
              </a:lnSpc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2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Shuffle&amp;Compress</a:t>
            </a: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</p:txBody>
      </p:sp>
      <p:sp>
        <p:nvSpPr>
          <p:cNvPr id="35" name="Geschweifte Klammer links 1"/>
          <p:cNvSpPr/>
          <p:nvPr/>
        </p:nvSpPr>
        <p:spPr>
          <a:xfrm rot="16200000">
            <a:off x="3466552" y="5460330"/>
            <a:ext cx="294049" cy="1238048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Geschweifte Klammer links 1"/>
          <p:cNvSpPr/>
          <p:nvPr/>
        </p:nvSpPr>
        <p:spPr>
          <a:xfrm rot="16200000">
            <a:off x="5208671" y="5460330"/>
            <a:ext cx="294049" cy="1238048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2766286" y="5932329"/>
            <a:ext cx="1703963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900" dirty="0">
                <a:latin typeface="Consolas" panose="020B0609020204030204" pitchFamily="49" charset="0"/>
              </a:rPr>
              <a:t>Difference in size (entropy)?</a:t>
            </a:r>
          </a:p>
        </p:txBody>
      </p:sp>
      <p:pic>
        <p:nvPicPr>
          <p:cNvPr id="39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63" y="3019952"/>
            <a:ext cx="1207809" cy="1358785"/>
          </a:xfrm>
          <a:prstGeom prst="rect">
            <a:avLst/>
          </a:prstGeom>
        </p:spPr>
      </p:pic>
      <p:pic>
        <p:nvPicPr>
          <p:cNvPr id="40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09" y="3029773"/>
            <a:ext cx="1220322" cy="1378196"/>
          </a:xfrm>
          <a:prstGeom prst="rect">
            <a:avLst/>
          </a:prstGeom>
        </p:spPr>
      </p:pic>
      <p:pic>
        <p:nvPicPr>
          <p:cNvPr id="4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229" y="3038418"/>
            <a:ext cx="1185345" cy="1340319"/>
          </a:xfrm>
          <a:prstGeom prst="rect">
            <a:avLst/>
          </a:prstGeom>
        </p:spPr>
      </p:pic>
      <p:sp>
        <p:nvSpPr>
          <p:cNvPr id="47" name="Text Placeholder 3"/>
          <p:cNvSpPr txBox="1">
            <a:spLocks/>
          </p:cNvSpPr>
          <p:nvPr/>
        </p:nvSpPr>
        <p:spPr>
          <a:xfrm>
            <a:off x="3676880" y="2368508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 err="1">
                <a:latin typeface="Consolas" panose="020B0609020204030204" pitchFamily="49" charset="0"/>
              </a:rPr>
              <a:t>Randomize</a:t>
            </a:r>
            <a:r>
              <a:rPr lang="de-DE" sz="1100" dirty="0">
                <a:latin typeface="Consolas" panose="020B0609020204030204" pitchFamily="49" charset="0"/>
              </a:rPr>
              <a:t> </a:t>
            </a:r>
            <a:r>
              <a:rPr lang="de-DE" sz="1100" dirty="0" err="1">
                <a:latin typeface="Consolas" panose="020B0609020204030204" pitchFamily="49" charset="0"/>
              </a:rPr>
              <a:t>rows</a:t>
            </a:r>
            <a:endParaRPr lang="de-DE" sz="1100" dirty="0">
              <a:latin typeface="Consolas" panose="020B0609020204030204" pitchFamily="49" charset="0"/>
            </a:endParaRPr>
          </a:p>
        </p:txBody>
      </p:sp>
      <p:sp>
        <p:nvSpPr>
          <p:cNvPr id="48" name="Text Placeholder 3"/>
          <p:cNvSpPr txBox="1">
            <a:spLocks/>
          </p:cNvSpPr>
          <p:nvPr/>
        </p:nvSpPr>
        <p:spPr>
          <a:xfrm>
            <a:off x="5747705" y="2368508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>
                <a:latin typeface="Consolas" panose="020B0609020204030204" pitchFamily="49" charset="0"/>
              </a:rPr>
              <a:t>Uniform</a:t>
            </a:r>
          </a:p>
        </p:txBody>
      </p:sp>
      <p:pic>
        <p:nvPicPr>
          <p:cNvPr id="49" name="Picture 2" descr="Image result for fast forwa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34" y="3516409"/>
            <a:ext cx="300646" cy="30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fast forwa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995" y="3504069"/>
            <a:ext cx="300646" cy="30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 Placeholder 3"/>
          <p:cNvSpPr txBox="1">
            <a:spLocks/>
          </p:cNvSpPr>
          <p:nvPr/>
        </p:nvSpPr>
        <p:spPr>
          <a:xfrm>
            <a:off x="2320349" y="2359407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>
                <a:latin typeface="Consolas" panose="020B0609020204030204" pitchFamily="49" charset="0"/>
              </a:rPr>
              <a:t>Original</a:t>
            </a:r>
          </a:p>
        </p:txBody>
      </p:sp>
      <p:sp>
        <p:nvSpPr>
          <p:cNvPr id="52" name="Google Shape;1393;g60be7dcf1c_0_286"/>
          <p:cNvSpPr txBox="1"/>
          <p:nvPr/>
        </p:nvSpPr>
        <p:spPr>
          <a:xfrm rot="20093413">
            <a:off x="5376139" y="3551525"/>
            <a:ext cx="1346844" cy="330568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3" name="Google Shape;1394;g60be7dcf1c_0_286"/>
          <p:cNvSpPr txBox="1"/>
          <p:nvPr/>
        </p:nvSpPr>
        <p:spPr>
          <a:xfrm rot="20093413">
            <a:off x="5376139" y="3551526"/>
            <a:ext cx="1346844" cy="3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Remove non-temp.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393;g60be7dcf1c_0_286"/>
          <p:cNvSpPr txBox="1"/>
          <p:nvPr/>
        </p:nvSpPr>
        <p:spPr>
          <a:xfrm rot="20093413">
            <a:off x="3650070" y="3608982"/>
            <a:ext cx="1346844" cy="330568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5" name="Google Shape;1394;g60be7dcf1c_0_286"/>
          <p:cNvSpPr txBox="1"/>
          <p:nvPr/>
        </p:nvSpPr>
        <p:spPr>
          <a:xfrm rot="20093413">
            <a:off x="3650070" y="3608983"/>
            <a:ext cx="1346844" cy="3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Remove temporal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" name="Google Shape;1638;g60be7dcf1c_0_529"/>
          <p:cNvSpPr/>
          <p:nvPr/>
        </p:nvSpPr>
        <p:spPr>
          <a:xfrm>
            <a:off x="2450010" y="5158328"/>
            <a:ext cx="424217" cy="402275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60" name="Google Shape;1638;g60be7dcf1c_0_529"/>
          <p:cNvSpPr/>
          <p:nvPr/>
        </p:nvSpPr>
        <p:spPr>
          <a:xfrm>
            <a:off x="3998390" y="5077591"/>
            <a:ext cx="663614" cy="644513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61" name="Google Shape;1638;g60be7dcf1c_0_529"/>
          <p:cNvSpPr/>
          <p:nvPr/>
        </p:nvSpPr>
        <p:spPr>
          <a:xfrm>
            <a:off x="5582626" y="4986288"/>
            <a:ext cx="924910" cy="827117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62" name="Google Shape;1297;g60be7dcf1c_0_212"/>
          <p:cNvSpPr/>
          <p:nvPr/>
        </p:nvSpPr>
        <p:spPr>
          <a:xfrm rot="16200000" flipH="1">
            <a:off x="2455967" y="4601392"/>
            <a:ext cx="446598" cy="251997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4" name="Google Shape;1297;g60be7dcf1c_0_212"/>
          <p:cNvSpPr/>
          <p:nvPr/>
        </p:nvSpPr>
        <p:spPr>
          <a:xfrm rot="16200000" flipH="1">
            <a:off x="4120952" y="4597400"/>
            <a:ext cx="446598" cy="251997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5" name="Google Shape;1297;g60be7dcf1c_0_212"/>
          <p:cNvSpPr/>
          <p:nvPr/>
        </p:nvSpPr>
        <p:spPr>
          <a:xfrm rot="16200000" flipH="1">
            <a:off x="5821783" y="4593764"/>
            <a:ext cx="446598" cy="251997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6" name="Text Placeholder 3"/>
          <p:cNvSpPr txBox="1">
            <a:spLocks/>
          </p:cNvSpPr>
          <p:nvPr/>
        </p:nvSpPr>
        <p:spPr>
          <a:xfrm>
            <a:off x="693679" y="4585031"/>
            <a:ext cx="793356" cy="20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100" b="1" dirty="0">
                <a:latin typeface="Consolas" panose="020B0609020204030204" pitchFamily="49" charset="0"/>
              </a:rPr>
              <a:t>Compress</a:t>
            </a:r>
          </a:p>
        </p:txBody>
      </p:sp>
      <p:sp>
        <p:nvSpPr>
          <p:cNvPr id="69" name="Text Placeholder 3"/>
          <p:cNvSpPr txBox="1">
            <a:spLocks/>
          </p:cNvSpPr>
          <p:nvPr/>
        </p:nvSpPr>
        <p:spPr>
          <a:xfrm>
            <a:off x="709583" y="3515529"/>
            <a:ext cx="793356" cy="20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100" b="1" dirty="0">
                <a:latin typeface="Consolas" panose="020B0609020204030204" pitchFamily="49" charset="0"/>
              </a:rPr>
              <a:t>Shuffle</a:t>
            </a:r>
          </a:p>
        </p:txBody>
      </p:sp>
      <p:sp>
        <p:nvSpPr>
          <p:cNvPr id="71" name="Text Placeholder 3"/>
          <p:cNvSpPr txBox="1">
            <a:spLocks/>
          </p:cNvSpPr>
          <p:nvPr/>
        </p:nvSpPr>
        <p:spPr>
          <a:xfrm>
            <a:off x="4491723" y="5929742"/>
            <a:ext cx="1703963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900" dirty="0">
                <a:latin typeface="Consolas" panose="020B0609020204030204" pitchFamily="49" charset="0"/>
              </a:rPr>
              <a:t>Difference in size (entropy)?</a:t>
            </a:r>
          </a:p>
        </p:txBody>
      </p:sp>
    </p:spTree>
    <p:extLst>
      <p:ext uri="{BB962C8B-B14F-4D97-AF65-F5344CB8AC3E}">
        <p14:creationId xmlns:p14="http://schemas.microsoft.com/office/powerpoint/2010/main" val="30268868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60be7dcf1c_0_57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4" name="Google Shape;1632;g60be7dcf1c_0_529"/>
          <p:cNvSpPr txBox="1">
            <a:spLocks/>
          </p:cNvSpPr>
          <p:nvPr/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1100"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Trace Complexity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Information-Theoretic Approach </a:t>
            </a:r>
          </a:p>
          <a:p>
            <a:pPr algn="l">
              <a:lnSpc>
                <a:spcPct val="115000"/>
              </a:lnSpc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20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Shuffle&amp;Compress</a:t>
            </a: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</p:txBody>
      </p:sp>
      <p:sp>
        <p:nvSpPr>
          <p:cNvPr id="35" name="Geschweifte Klammer links 1"/>
          <p:cNvSpPr/>
          <p:nvPr/>
        </p:nvSpPr>
        <p:spPr>
          <a:xfrm rot="16200000">
            <a:off x="3466552" y="5460330"/>
            <a:ext cx="294049" cy="1238048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Geschweifte Klammer links 1"/>
          <p:cNvSpPr/>
          <p:nvPr/>
        </p:nvSpPr>
        <p:spPr>
          <a:xfrm rot="16200000">
            <a:off x="5208671" y="5460330"/>
            <a:ext cx="294049" cy="1238048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2766286" y="5932329"/>
            <a:ext cx="1703963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900" dirty="0">
                <a:latin typeface="Consolas" panose="020B0609020204030204" pitchFamily="49" charset="0"/>
              </a:rPr>
              <a:t>Difference in size (entropy)?</a:t>
            </a:r>
          </a:p>
        </p:txBody>
      </p:sp>
      <p:pic>
        <p:nvPicPr>
          <p:cNvPr id="39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63" y="3019952"/>
            <a:ext cx="1207809" cy="1358785"/>
          </a:xfrm>
          <a:prstGeom prst="rect">
            <a:avLst/>
          </a:prstGeom>
        </p:spPr>
      </p:pic>
      <p:pic>
        <p:nvPicPr>
          <p:cNvPr id="40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09" y="3029773"/>
            <a:ext cx="1220322" cy="1378196"/>
          </a:xfrm>
          <a:prstGeom prst="rect">
            <a:avLst/>
          </a:prstGeom>
        </p:spPr>
      </p:pic>
      <p:pic>
        <p:nvPicPr>
          <p:cNvPr id="4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229" y="3038418"/>
            <a:ext cx="1185345" cy="1340319"/>
          </a:xfrm>
          <a:prstGeom prst="rect">
            <a:avLst/>
          </a:prstGeom>
        </p:spPr>
      </p:pic>
      <p:sp>
        <p:nvSpPr>
          <p:cNvPr id="47" name="Text Placeholder 3"/>
          <p:cNvSpPr txBox="1">
            <a:spLocks/>
          </p:cNvSpPr>
          <p:nvPr/>
        </p:nvSpPr>
        <p:spPr>
          <a:xfrm>
            <a:off x="3676880" y="2368508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 err="1">
                <a:latin typeface="Consolas" panose="020B0609020204030204" pitchFamily="49" charset="0"/>
              </a:rPr>
              <a:t>Randomize</a:t>
            </a:r>
            <a:r>
              <a:rPr lang="de-DE" sz="1100" dirty="0">
                <a:latin typeface="Consolas" panose="020B0609020204030204" pitchFamily="49" charset="0"/>
              </a:rPr>
              <a:t> </a:t>
            </a:r>
            <a:r>
              <a:rPr lang="de-DE" sz="1100" dirty="0" err="1">
                <a:latin typeface="Consolas" panose="020B0609020204030204" pitchFamily="49" charset="0"/>
              </a:rPr>
              <a:t>rows</a:t>
            </a:r>
            <a:endParaRPr lang="de-DE" sz="1100" dirty="0">
              <a:latin typeface="Consolas" panose="020B0609020204030204" pitchFamily="49" charset="0"/>
            </a:endParaRPr>
          </a:p>
        </p:txBody>
      </p:sp>
      <p:sp>
        <p:nvSpPr>
          <p:cNvPr id="48" name="Text Placeholder 3"/>
          <p:cNvSpPr txBox="1">
            <a:spLocks/>
          </p:cNvSpPr>
          <p:nvPr/>
        </p:nvSpPr>
        <p:spPr>
          <a:xfrm>
            <a:off x="5747705" y="2368508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>
                <a:latin typeface="Consolas" panose="020B0609020204030204" pitchFamily="49" charset="0"/>
              </a:rPr>
              <a:t>Uniform</a:t>
            </a:r>
          </a:p>
        </p:txBody>
      </p:sp>
      <p:pic>
        <p:nvPicPr>
          <p:cNvPr id="49" name="Picture 2" descr="Image result for fast forwa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34" y="3516409"/>
            <a:ext cx="300646" cy="30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fast forwa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995" y="3504069"/>
            <a:ext cx="300646" cy="30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 Placeholder 3"/>
          <p:cNvSpPr txBox="1">
            <a:spLocks/>
          </p:cNvSpPr>
          <p:nvPr/>
        </p:nvSpPr>
        <p:spPr>
          <a:xfrm>
            <a:off x="2320349" y="2359407"/>
            <a:ext cx="1872208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dirty="0">
                <a:latin typeface="Consolas" panose="020B0609020204030204" pitchFamily="49" charset="0"/>
              </a:rPr>
              <a:t>Original</a:t>
            </a:r>
          </a:p>
        </p:txBody>
      </p:sp>
      <p:sp>
        <p:nvSpPr>
          <p:cNvPr id="52" name="Google Shape;1393;g60be7dcf1c_0_286"/>
          <p:cNvSpPr txBox="1"/>
          <p:nvPr/>
        </p:nvSpPr>
        <p:spPr>
          <a:xfrm rot="20093413">
            <a:off x="5376139" y="3551525"/>
            <a:ext cx="1346844" cy="330568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3" name="Google Shape;1394;g60be7dcf1c_0_286"/>
          <p:cNvSpPr txBox="1"/>
          <p:nvPr/>
        </p:nvSpPr>
        <p:spPr>
          <a:xfrm rot="20093413">
            <a:off x="5376139" y="3551526"/>
            <a:ext cx="1346844" cy="3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Remove non-temp.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393;g60be7dcf1c_0_286"/>
          <p:cNvSpPr txBox="1"/>
          <p:nvPr/>
        </p:nvSpPr>
        <p:spPr>
          <a:xfrm rot="20093413">
            <a:off x="3650070" y="3608982"/>
            <a:ext cx="1346844" cy="330568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5" name="Google Shape;1394;g60be7dcf1c_0_286"/>
          <p:cNvSpPr txBox="1"/>
          <p:nvPr/>
        </p:nvSpPr>
        <p:spPr>
          <a:xfrm rot="20093413">
            <a:off x="3650070" y="3608983"/>
            <a:ext cx="1346844" cy="3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Remove temporal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" name="Google Shape;1638;g60be7dcf1c_0_529"/>
          <p:cNvSpPr/>
          <p:nvPr/>
        </p:nvSpPr>
        <p:spPr>
          <a:xfrm>
            <a:off x="2450010" y="5158328"/>
            <a:ext cx="424217" cy="402275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60" name="Google Shape;1638;g60be7dcf1c_0_529"/>
          <p:cNvSpPr/>
          <p:nvPr/>
        </p:nvSpPr>
        <p:spPr>
          <a:xfrm>
            <a:off x="3998390" y="5077591"/>
            <a:ext cx="663614" cy="644513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61" name="Google Shape;1638;g60be7dcf1c_0_529"/>
          <p:cNvSpPr/>
          <p:nvPr/>
        </p:nvSpPr>
        <p:spPr>
          <a:xfrm>
            <a:off x="5582626" y="4986288"/>
            <a:ext cx="924910" cy="827117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62" name="Google Shape;1297;g60be7dcf1c_0_212"/>
          <p:cNvSpPr/>
          <p:nvPr/>
        </p:nvSpPr>
        <p:spPr>
          <a:xfrm rot="16200000" flipH="1">
            <a:off x="2455967" y="4601392"/>
            <a:ext cx="446598" cy="251997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4" name="Google Shape;1297;g60be7dcf1c_0_212"/>
          <p:cNvSpPr/>
          <p:nvPr/>
        </p:nvSpPr>
        <p:spPr>
          <a:xfrm rot="16200000" flipH="1">
            <a:off x="4120952" y="4597400"/>
            <a:ext cx="446598" cy="251997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5" name="Google Shape;1297;g60be7dcf1c_0_212"/>
          <p:cNvSpPr/>
          <p:nvPr/>
        </p:nvSpPr>
        <p:spPr>
          <a:xfrm rot="16200000" flipH="1">
            <a:off x="5821783" y="4593764"/>
            <a:ext cx="446598" cy="251997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6" name="Text Placeholder 3"/>
          <p:cNvSpPr txBox="1">
            <a:spLocks/>
          </p:cNvSpPr>
          <p:nvPr/>
        </p:nvSpPr>
        <p:spPr>
          <a:xfrm>
            <a:off x="693679" y="4585031"/>
            <a:ext cx="793356" cy="20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100" b="1" dirty="0">
                <a:latin typeface="Consolas" panose="020B0609020204030204" pitchFamily="49" charset="0"/>
              </a:rPr>
              <a:t>Compress</a:t>
            </a:r>
          </a:p>
        </p:txBody>
      </p:sp>
      <p:sp>
        <p:nvSpPr>
          <p:cNvPr id="69" name="Text Placeholder 3"/>
          <p:cNvSpPr txBox="1">
            <a:spLocks/>
          </p:cNvSpPr>
          <p:nvPr/>
        </p:nvSpPr>
        <p:spPr>
          <a:xfrm>
            <a:off x="709583" y="3515529"/>
            <a:ext cx="793356" cy="20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100" b="1" dirty="0">
                <a:latin typeface="Consolas" panose="020B0609020204030204" pitchFamily="49" charset="0"/>
              </a:rPr>
              <a:t>Shuffle</a:t>
            </a:r>
          </a:p>
        </p:txBody>
      </p:sp>
      <p:sp>
        <p:nvSpPr>
          <p:cNvPr id="71" name="Text Placeholder 3"/>
          <p:cNvSpPr txBox="1">
            <a:spLocks/>
          </p:cNvSpPr>
          <p:nvPr/>
        </p:nvSpPr>
        <p:spPr>
          <a:xfrm>
            <a:off x="4491723" y="5929742"/>
            <a:ext cx="1703963" cy="87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900" dirty="0">
                <a:latin typeface="Consolas" panose="020B0609020204030204" pitchFamily="49" charset="0"/>
              </a:rPr>
              <a:t>Difference in size (entropy)?</a:t>
            </a: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6837070" y="4079300"/>
            <a:ext cx="2262933" cy="20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>
                <a:latin typeface="Consolas" panose="020B0609020204030204" pitchFamily="49" charset="0"/>
              </a:rPr>
              <a:t>Can be used to define 2-dimensional </a:t>
            </a:r>
            <a:r>
              <a:rPr lang="en-GB" sz="14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complexity map</a:t>
            </a:r>
            <a:r>
              <a:rPr lang="de-DE" sz="1400" b="1" dirty="0">
                <a:latin typeface="Consolas" panose="020B0609020204030204" pitchFamily="49" charset="0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502635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g60be7dcf1c_0_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950" y="2365225"/>
            <a:ext cx="3428276" cy="342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g60be7dcf1c_0_579"/>
          <p:cNvSpPr txBox="1"/>
          <p:nvPr/>
        </p:nvSpPr>
        <p:spPr>
          <a:xfrm>
            <a:off x="1947925" y="2095575"/>
            <a:ext cx="1167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latin typeface="Consolas"/>
                <a:ea typeface="Consolas"/>
                <a:cs typeface="Consolas"/>
                <a:sym typeface="Consolas"/>
              </a:rPr>
              <a:t>bursty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4" name="Google Shape;1684;g60be7dcf1c_0_579"/>
          <p:cNvSpPr txBox="1"/>
          <p:nvPr/>
        </p:nvSpPr>
        <p:spPr>
          <a:xfrm>
            <a:off x="4187225" y="2095575"/>
            <a:ext cx="1167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uniform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5" name="Google Shape;1685;g60be7dcf1c_0_579"/>
          <p:cNvSpPr txBox="1"/>
          <p:nvPr/>
        </p:nvSpPr>
        <p:spPr>
          <a:xfrm rot="-5400000">
            <a:off x="712750" y="4024400"/>
            <a:ext cx="2437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non-temporal complexity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6" name="Google Shape;1686;g60be7dcf1c_0_579"/>
          <p:cNvSpPr txBox="1"/>
          <p:nvPr/>
        </p:nvSpPr>
        <p:spPr>
          <a:xfrm>
            <a:off x="2506238" y="5616875"/>
            <a:ext cx="22677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temporal complexity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7" name="Google Shape;1687;g60be7dcf1c_0_57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688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Methodology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Complexity Map</a:t>
            </a:r>
          </a:p>
        </p:txBody>
      </p:sp>
      <p:pic>
        <p:nvPicPr>
          <p:cNvPr id="1691" name="Google Shape;1691;g60be7dcf1c_0_5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000" y="3847600"/>
            <a:ext cx="574999" cy="5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g60be7dcf1c_0_579"/>
          <p:cNvSpPr/>
          <p:nvPr/>
        </p:nvSpPr>
        <p:spPr>
          <a:xfrm flipH="1">
            <a:off x="5242275" y="2255429"/>
            <a:ext cx="1328400" cy="6072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93" name="Google Shape;1693;g60be7dcf1c_0_579"/>
          <p:cNvSpPr txBox="1"/>
          <p:nvPr/>
        </p:nvSpPr>
        <p:spPr>
          <a:xfrm>
            <a:off x="5471775" y="2365213"/>
            <a:ext cx="1142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 structure</a:t>
            </a:r>
          </a:p>
        </p:txBody>
      </p:sp>
      <p:sp>
        <p:nvSpPr>
          <p:cNvPr id="1698" name="Google Shape;1698;g60be7dcf1c_0_579"/>
          <p:cNvSpPr txBox="1"/>
          <p:nvPr/>
        </p:nvSpPr>
        <p:spPr>
          <a:xfrm>
            <a:off x="1924686" y="5139950"/>
            <a:ext cx="17154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latin typeface="Consolas"/>
                <a:ea typeface="Consolas"/>
                <a:cs typeface="Consolas"/>
                <a:sym typeface="Consolas"/>
              </a:rPr>
              <a:t>bursty</a:t>
            </a: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 &amp; skewed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9" name="Google Shape;1699;g60be7dcf1c_0_579"/>
          <p:cNvSpPr txBox="1"/>
          <p:nvPr/>
        </p:nvSpPr>
        <p:spPr>
          <a:xfrm>
            <a:off x="4294601" y="5279616"/>
            <a:ext cx="888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skewed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" name="Google Shape;1765;g60be7dcf1c_0_659"/>
          <p:cNvSpPr txBox="1"/>
          <p:nvPr/>
        </p:nvSpPr>
        <p:spPr>
          <a:xfrm>
            <a:off x="5535558" y="3381520"/>
            <a:ext cx="2675442" cy="1340721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7" name="Google Shape;1766;g60be7dcf1c_0_659"/>
          <p:cNvSpPr txBox="1"/>
          <p:nvPr/>
        </p:nvSpPr>
        <p:spPr>
          <a:xfrm>
            <a:off x="5586484" y="3389988"/>
            <a:ext cx="2574877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Our </a:t>
            </a:r>
            <a:r>
              <a:rPr lang="en-GB" sz="13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approach</a:t>
            </a:r>
            <a:r>
              <a:rPr lang="en-GB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iterative </a:t>
            </a:r>
            <a:r>
              <a:rPr lang="en-GB" sz="13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randomization and compression </a:t>
            </a:r>
            <a:r>
              <a:rPr lang="en-GB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of trace to identify dimensions of structure.</a:t>
            </a:r>
            <a:endParaRPr lang="en-GB" sz="1300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745" y="5971289"/>
            <a:ext cx="898902" cy="540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293464" y="6007055"/>
            <a:ext cx="267663" cy="171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6883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Google Shape;1707;g60be7dcf1c_0_6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5950" y="2365225"/>
            <a:ext cx="3428276" cy="342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g60be7dcf1c_0_60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714" name="Google Shape;1714;g60be7dcf1c_0_603"/>
          <p:cNvSpPr txBox="1"/>
          <p:nvPr/>
        </p:nvSpPr>
        <p:spPr>
          <a:xfrm rot="-5400000">
            <a:off x="712750" y="4024400"/>
            <a:ext cx="2437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non-temporal complexity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15" name="Google Shape;1715;g60be7dcf1c_0_6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000" y="3847600"/>
            <a:ext cx="574999" cy="5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g60be7dcf1c_0_603"/>
          <p:cNvSpPr txBox="1"/>
          <p:nvPr/>
        </p:nvSpPr>
        <p:spPr>
          <a:xfrm>
            <a:off x="2179075" y="2916850"/>
            <a:ext cx="1167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pF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7" name="Google Shape;1717;g60be7dcf1c_0_603"/>
          <p:cNvSpPr txBox="1"/>
          <p:nvPr/>
        </p:nvSpPr>
        <p:spPr>
          <a:xfrm>
            <a:off x="2854875" y="3179125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CNS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8" name="Google Shape;1718;g60be7dcf1c_0_603"/>
          <p:cNvSpPr txBox="1"/>
          <p:nvPr/>
        </p:nvSpPr>
        <p:spPr>
          <a:xfrm>
            <a:off x="3899613" y="3179125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ML</a:t>
            </a:r>
          </a:p>
        </p:txBody>
      </p:sp>
      <p:sp>
        <p:nvSpPr>
          <p:cNvPr id="1719" name="Google Shape;1719;g60be7dcf1c_0_603"/>
          <p:cNvSpPr txBox="1"/>
          <p:nvPr/>
        </p:nvSpPr>
        <p:spPr>
          <a:xfrm>
            <a:off x="4530563" y="3455300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DB</a:t>
            </a:r>
          </a:p>
        </p:txBody>
      </p:sp>
      <p:sp>
        <p:nvSpPr>
          <p:cNvPr id="1720" name="Google Shape;1720;g60be7dcf1c_0_603"/>
          <p:cNvSpPr txBox="1"/>
          <p:nvPr/>
        </p:nvSpPr>
        <p:spPr>
          <a:xfrm>
            <a:off x="4530575" y="3883425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Web</a:t>
            </a:r>
          </a:p>
        </p:txBody>
      </p:sp>
      <p:sp>
        <p:nvSpPr>
          <p:cNvPr id="1721" name="Google Shape;1721;g60be7dcf1c_0_603"/>
          <p:cNvSpPr txBox="1"/>
          <p:nvPr/>
        </p:nvSpPr>
        <p:spPr>
          <a:xfrm>
            <a:off x="4460100" y="4224525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Had</a:t>
            </a:r>
          </a:p>
        </p:txBody>
      </p:sp>
      <p:sp>
        <p:nvSpPr>
          <p:cNvPr id="1722" name="Google Shape;1722;g60be7dcf1c_0_603"/>
          <p:cNvSpPr txBox="1"/>
          <p:nvPr/>
        </p:nvSpPr>
        <p:spPr>
          <a:xfrm>
            <a:off x="2781113" y="4194800"/>
            <a:ext cx="999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Multi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Grid</a:t>
            </a:r>
          </a:p>
        </p:txBody>
      </p:sp>
      <p:sp>
        <p:nvSpPr>
          <p:cNvPr id="1725" name="Google Shape;1725;g60be7dcf1c_0_603"/>
          <p:cNvSpPr txBox="1"/>
          <p:nvPr/>
        </p:nvSpPr>
        <p:spPr>
          <a:xfrm>
            <a:off x="2506238" y="5616875"/>
            <a:ext cx="22677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temporal complexity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9" name="Google Shape;1729;g60be7dcf1c_0_603"/>
          <p:cNvSpPr/>
          <p:nvPr/>
        </p:nvSpPr>
        <p:spPr>
          <a:xfrm>
            <a:off x="5566725" y="4840550"/>
            <a:ext cx="1557000" cy="15570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730" name="Google Shape;1730;g60be7dcf1c_0_603"/>
          <p:cNvSpPr txBox="1"/>
          <p:nvPr/>
        </p:nvSpPr>
        <p:spPr>
          <a:xfrm>
            <a:off x="5500362" y="5236925"/>
            <a:ext cx="1623363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Different structures!</a:t>
            </a:r>
          </a:p>
        </p:txBody>
      </p:sp>
      <p:sp>
        <p:nvSpPr>
          <p:cNvPr id="26" name="Google Shape;1683;g60be7dcf1c_0_579"/>
          <p:cNvSpPr txBox="1"/>
          <p:nvPr/>
        </p:nvSpPr>
        <p:spPr>
          <a:xfrm>
            <a:off x="1947925" y="2095575"/>
            <a:ext cx="1167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latin typeface="Consolas"/>
                <a:ea typeface="Consolas"/>
                <a:cs typeface="Consolas"/>
                <a:sym typeface="Consolas"/>
              </a:rPr>
              <a:t>bursty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Google Shape;1684;g60be7dcf1c_0_579"/>
          <p:cNvSpPr txBox="1"/>
          <p:nvPr/>
        </p:nvSpPr>
        <p:spPr>
          <a:xfrm>
            <a:off x="4187225" y="2095575"/>
            <a:ext cx="1167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uniform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" name="Google Shape;1698;g60be7dcf1c_0_579"/>
          <p:cNvSpPr txBox="1"/>
          <p:nvPr/>
        </p:nvSpPr>
        <p:spPr>
          <a:xfrm>
            <a:off x="1924686" y="5139950"/>
            <a:ext cx="17154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latin typeface="Consolas"/>
                <a:ea typeface="Consolas"/>
                <a:cs typeface="Consolas"/>
                <a:sym typeface="Consolas"/>
              </a:rPr>
              <a:t>bursty</a:t>
            </a: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 &amp; skewed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Google Shape;1699;g60be7dcf1c_0_579"/>
          <p:cNvSpPr txBox="1"/>
          <p:nvPr/>
        </p:nvSpPr>
        <p:spPr>
          <a:xfrm>
            <a:off x="4294601" y="5279616"/>
            <a:ext cx="888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skewed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Oval 1"/>
          <p:cNvSpPr/>
          <p:nvPr/>
        </p:nvSpPr>
        <p:spPr>
          <a:xfrm>
            <a:off x="2615821" y="4971954"/>
            <a:ext cx="109182" cy="100084"/>
          </a:xfrm>
          <a:prstGeom prst="ellipse">
            <a:avLst/>
          </a:prstGeom>
          <a:solidFill>
            <a:srgbClr val="4610E0"/>
          </a:solidFill>
          <a:ln>
            <a:solidFill>
              <a:srgbClr val="461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Google Shape;1718;g60be7dcf1c_0_603"/>
          <p:cNvSpPr txBox="1"/>
          <p:nvPr/>
        </p:nvSpPr>
        <p:spPr>
          <a:xfrm>
            <a:off x="2615821" y="4864274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NN</a:t>
            </a:r>
          </a:p>
        </p:txBody>
      </p:sp>
      <p:sp>
        <p:nvSpPr>
          <p:cNvPr id="37" name="Google Shape;1765;g60be7dcf1c_0_659"/>
          <p:cNvSpPr txBox="1"/>
          <p:nvPr/>
        </p:nvSpPr>
        <p:spPr>
          <a:xfrm>
            <a:off x="5535558" y="3381520"/>
            <a:ext cx="2675442" cy="1340721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745" y="5975483"/>
            <a:ext cx="898902" cy="540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293464" y="6007055"/>
            <a:ext cx="267663" cy="171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Google Shape;1692;g60be7dcf1c_0_579"/>
          <p:cNvSpPr/>
          <p:nvPr/>
        </p:nvSpPr>
        <p:spPr>
          <a:xfrm flipH="1">
            <a:off x="5242275" y="2255429"/>
            <a:ext cx="1328400" cy="6072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3" name="Google Shape;1693;g60be7dcf1c_0_579"/>
          <p:cNvSpPr txBox="1"/>
          <p:nvPr/>
        </p:nvSpPr>
        <p:spPr>
          <a:xfrm>
            <a:off x="5471775" y="2365213"/>
            <a:ext cx="1142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 structure</a:t>
            </a:r>
          </a:p>
        </p:txBody>
      </p:sp>
      <p:sp>
        <p:nvSpPr>
          <p:cNvPr id="36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Methodology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Complexity Map</a:t>
            </a:r>
          </a:p>
        </p:txBody>
      </p:sp>
      <p:sp>
        <p:nvSpPr>
          <p:cNvPr id="40" name="Google Shape;1766;g60be7dcf1c_0_659"/>
          <p:cNvSpPr txBox="1"/>
          <p:nvPr/>
        </p:nvSpPr>
        <p:spPr>
          <a:xfrm>
            <a:off x="5586484" y="3389988"/>
            <a:ext cx="2574877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Our </a:t>
            </a:r>
            <a:r>
              <a:rPr lang="en-GB" sz="13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approach</a:t>
            </a:r>
            <a:r>
              <a:rPr lang="en-GB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iterative </a:t>
            </a:r>
            <a:r>
              <a:rPr lang="en-GB" sz="13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randomization and compression </a:t>
            </a:r>
            <a:r>
              <a:rPr lang="en-GB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of trace to identify dimensions of structure.</a:t>
            </a:r>
            <a:endParaRPr lang="en-GB" sz="1300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953401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7" name="Google Shape;1767;g60be7dcf1c_0_6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5950" y="2365225"/>
            <a:ext cx="3428276" cy="342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g60be7dcf1c_0_659"/>
          <p:cNvSpPr txBox="1"/>
          <p:nvPr/>
        </p:nvSpPr>
        <p:spPr>
          <a:xfrm rot="-5400000">
            <a:off x="712750" y="4024400"/>
            <a:ext cx="2437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non-temporal complexity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9" name="Google Shape;1769;g60be7dcf1c_0_659"/>
          <p:cNvSpPr txBox="1"/>
          <p:nvPr/>
        </p:nvSpPr>
        <p:spPr>
          <a:xfrm>
            <a:off x="2179075" y="2916850"/>
            <a:ext cx="1167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pF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0" name="Google Shape;1770;g60be7dcf1c_0_659"/>
          <p:cNvSpPr txBox="1"/>
          <p:nvPr/>
        </p:nvSpPr>
        <p:spPr>
          <a:xfrm>
            <a:off x="2854875" y="3179125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CNS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1" name="Google Shape;1771;g60be7dcf1c_0_659"/>
          <p:cNvSpPr txBox="1"/>
          <p:nvPr/>
        </p:nvSpPr>
        <p:spPr>
          <a:xfrm>
            <a:off x="3899613" y="3179125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ML</a:t>
            </a:r>
          </a:p>
        </p:txBody>
      </p:sp>
      <p:sp>
        <p:nvSpPr>
          <p:cNvPr id="1772" name="Google Shape;1772;g60be7dcf1c_0_659"/>
          <p:cNvSpPr txBox="1"/>
          <p:nvPr/>
        </p:nvSpPr>
        <p:spPr>
          <a:xfrm>
            <a:off x="4530563" y="3455300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DB</a:t>
            </a:r>
          </a:p>
        </p:txBody>
      </p:sp>
      <p:sp>
        <p:nvSpPr>
          <p:cNvPr id="1773" name="Google Shape;1773;g60be7dcf1c_0_659"/>
          <p:cNvSpPr txBox="1"/>
          <p:nvPr/>
        </p:nvSpPr>
        <p:spPr>
          <a:xfrm>
            <a:off x="4530575" y="3883425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Web</a:t>
            </a:r>
          </a:p>
        </p:txBody>
      </p:sp>
      <p:sp>
        <p:nvSpPr>
          <p:cNvPr id="1774" name="Google Shape;1774;g60be7dcf1c_0_659"/>
          <p:cNvSpPr txBox="1"/>
          <p:nvPr/>
        </p:nvSpPr>
        <p:spPr>
          <a:xfrm>
            <a:off x="4460100" y="4224525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Had</a:t>
            </a:r>
          </a:p>
        </p:txBody>
      </p:sp>
      <p:sp>
        <p:nvSpPr>
          <p:cNvPr id="1775" name="Google Shape;1775;g60be7dcf1c_0_659"/>
          <p:cNvSpPr txBox="1"/>
          <p:nvPr/>
        </p:nvSpPr>
        <p:spPr>
          <a:xfrm>
            <a:off x="2781113" y="4194800"/>
            <a:ext cx="999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Multi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Grid</a:t>
            </a:r>
          </a:p>
        </p:txBody>
      </p:sp>
      <p:sp>
        <p:nvSpPr>
          <p:cNvPr id="1778" name="Google Shape;1778;g60be7dcf1c_0_659"/>
          <p:cNvSpPr txBox="1"/>
          <p:nvPr/>
        </p:nvSpPr>
        <p:spPr>
          <a:xfrm>
            <a:off x="2506238" y="5616875"/>
            <a:ext cx="22677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temporal complexity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9" name="Google Shape;1779;g60be7dcf1c_0_65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785" name="Google Shape;1785;g60be7dcf1c_0_6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000" y="3847600"/>
            <a:ext cx="574999" cy="5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g60be7dcf1c_0_659"/>
          <p:cNvPicPr preferRelativeResize="0"/>
          <p:nvPr/>
        </p:nvPicPr>
        <p:blipFill rotWithShape="1">
          <a:blip r:embed="rId5">
            <a:alphaModFix/>
          </a:blip>
          <a:srcRect l="2082" t="23315" r="2397" b="4476"/>
          <a:stretch/>
        </p:blipFill>
        <p:spPr>
          <a:xfrm>
            <a:off x="1080000" y="5472750"/>
            <a:ext cx="1593603" cy="924799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88" name="Google Shape;1788;g60be7dcf1c_0_659"/>
          <p:cNvPicPr preferRelativeResize="0"/>
          <p:nvPr/>
        </p:nvPicPr>
        <p:blipFill rotWithShape="1">
          <a:blip r:embed="rId6">
            <a:alphaModFix/>
          </a:blip>
          <a:srcRect b="11520"/>
          <a:stretch/>
        </p:blipFill>
        <p:spPr>
          <a:xfrm>
            <a:off x="5271850" y="2197875"/>
            <a:ext cx="1448572" cy="961175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91" name="Google Shape;1791;g60be7dcf1c_0_659"/>
          <p:cNvSpPr/>
          <p:nvPr/>
        </p:nvSpPr>
        <p:spPr>
          <a:xfrm rot="2431833">
            <a:off x="3535857" y="2503885"/>
            <a:ext cx="258956" cy="2777831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792" name="Google Shape;1792;g60be7dcf1c_0_659"/>
          <p:cNvSpPr/>
          <p:nvPr/>
        </p:nvSpPr>
        <p:spPr>
          <a:xfrm>
            <a:off x="2095496" y="3519125"/>
            <a:ext cx="1148700" cy="11487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793" name="Google Shape;1793;g60be7dcf1c_0_659"/>
          <p:cNvSpPr txBox="1"/>
          <p:nvPr/>
        </p:nvSpPr>
        <p:spPr>
          <a:xfrm>
            <a:off x="1964825" y="3765086"/>
            <a:ext cx="1435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Potential gain!</a:t>
            </a:r>
          </a:p>
        </p:txBody>
      </p:sp>
      <p:sp>
        <p:nvSpPr>
          <p:cNvPr id="31" name="Google Shape;1698;g60be7dcf1c_0_579"/>
          <p:cNvSpPr txBox="1"/>
          <p:nvPr/>
        </p:nvSpPr>
        <p:spPr>
          <a:xfrm>
            <a:off x="1924686" y="5139950"/>
            <a:ext cx="17154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latin typeface="Consolas"/>
                <a:ea typeface="Consolas"/>
                <a:cs typeface="Consolas"/>
                <a:sym typeface="Consolas"/>
              </a:rPr>
              <a:t>bursty</a:t>
            </a: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 &amp; skewed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" name="Google Shape;1699;g60be7dcf1c_0_579"/>
          <p:cNvSpPr txBox="1"/>
          <p:nvPr/>
        </p:nvSpPr>
        <p:spPr>
          <a:xfrm>
            <a:off x="4294601" y="5279616"/>
            <a:ext cx="888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skewed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Google Shape;1683;g60be7dcf1c_0_579"/>
          <p:cNvSpPr txBox="1"/>
          <p:nvPr/>
        </p:nvSpPr>
        <p:spPr>
          <a:xfrm>
            <a:off x="1947925" y="2095575"/>
            <a:ext cx="1167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latin typeface="Consolas"/>
                <a:ea typeface="Consolas"/>
                <a:cs typeface="Consolas"/>
                <a:sym typeface="Consolas"/>
              </a:rPr>
              <a:t>bursty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1684;g60be7dcf1c_0_579"/>
          <p:cNvSpPr txBox="1"/>
          <p:nvPr/>
        </p:nvSpPr>
        <p:spPr>
          <a:xfrm>
            <a:off x="4187225" y="2095575"/>
            <a:ext cx="1167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uniform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2615821" y="4971954"/>
            <a:ext cx="109182" cy="100084"/>
          </a:xfrm>
          <a:prstGeom prst="ellipse">
            <a:avLst/>
          </a:prstGeom>
          <a:solidFill>
            <a:srgbClr val="4610E0"/>
          </a:solidFill>
          <a:ln>
            <a:solidFill>
              <a:srgbClr val="461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Google Shape;1718;g60be7dcf1c_0_603"/>
          <p:cNvSpPr txBox="1"/>
          <p:nvPr/>
        </p:nvSpPr>
        <p:spPr>
          <a:xfrm>
            <a:off x="2615821" y="4864274"/>
            <a:ext cx="493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nsolas"/>
                <a:ea typeface="Consolas"/>
                <a:cs typeface="Consolas"/>
                <a:sym typeface="Consolas"/>
              </a:rPr>
              <a:t>NN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745" y="5975483"/>
            <a:ext cx="898902" cy="5400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293464" y="6007055"/>
            <a:ext cx="267663" cy="171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Google Shape;1729;g60be7dcf1c_0_603"/>
          <p:cNvSpPr/>
          <p:nvPr/>
        </p:nvSpPr>
        <p:spPr>
          <a:xfrm>
            <a:off x="5566725" y="4840550"/>
            <a:ext cx="1557000" cy="15570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52" name="Google Shape;1730;g60be7dcf1c_0_603"/>
          <p:cNvSpPr txBox="1"/>
          <p:nvPr/>
        </p:nvSpPr>
        <p:spPr>
          <a:xfrm>
            <a:off x="5500362" y="5236925"/>
            <a:ext cx="1623363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Different structures!</a:t>
            </a:r>
          </a:p>
        </p:txBody>
      </p:sp>
      <p:sp>
        <p:nvSpPr>
          <p:cNvPr id="44" name="Google Shape;1765;g60be7dcf1c_0_659"/>
          <p:cNvSpPr txBox="1"/>
          <p:nvPr/>
        </p:nvSpPr>
        <p:spPr>
          <a:xfrm>
            <a:off x="5535558" y="3381520"/>
            <a:ext cx="2675442" cy="1340721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5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Methodology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Complexity Map</a:t>
            </a:r>
          </a:p>
        </p:txBody>
      </p:sp>
      <p:sp>
        <p:nvSpPr>
          <p:cNvPr id="46" name="Google Shape;1766;g60be7dcf1c_0_659"/>
          <p:cNvSpPr txBox="1"/>
          <p:nvPr/>
        </p:nvSpPr>
        <p:spPr>
          <a:xfrm>
            <a:off x="5586484" y="3389988"/>
            <a:ext cx="2574877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Our </a:t>
            </a:r>
            <a:r>
              <a:rPr lang="en-GB" sz="13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approach</a:t>
            </a:r>
            <a:r>
              <a:rPr lang="en-GB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iterative </a:t>
            </a:r>
            <a:r>
              <a:rPr lang="en-GB" sz="13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randomization and compression </a:t>
            </a:r>
            <a:r>
              <a:rPr lang="en-GB" sz="1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of trace to identify dimensions of structure.</a:t>
            </a:r>
            <a:endParaRPr lang="en-GB" sz="1300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4549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0be7dcf1c_0_26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352" name="Google Shape;1352;g60be7dcf1c_0_263"/>
          <p:cNvSpPr txBox="1">
            <a:spLocks noGrp="1"/>
          </p:cNvSpPr>
          <p:nvPr>
            <p:ph type="title"/>
          </p:nvPr>
        </p:nvSpPr>
        <p:spPr>
          <a:xfrm>
            <a:off x="973075" y="149350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Our Vision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Flexible and Demand-Aware Topologies</a:t>
            </a:r>
          </a:p>
        </p:txBody>
      </p:sp>
      <p:sp>
        <p:nvSpPr>
          <p:cNvPr id="1353" name="Google Shape;1353;g60be7dcf1c_0_263"/>
          <p:cNvSpPr txBox="1"/>
          <p:nvPr/>
        </p:nvSpPr>
        <p:spPr>
          <a:xfrm>
            <a:off x="7938900" y="6584100"/>
            <a:ext cx="27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8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55" name="Google Shape;1355;g60be7dcf1c_0_263"/>
          <p:cNvPicPr preferRelativeResize="0"/>
          <p:nvPr/>
        </p:nvPicPr>
        <p:blipFill rotWithShape="1">
          <a:blip r:embed="rId3">
            <a:alphaModFix/>
          </a:blip>
          <a:srcRect t="55376" b="19271"/>
          <a:stretch/>
        </p:blipFill>
        <p:spPr>
          <a:xfrm>
            <a:off x="731800" y="4828100"/>
            <a:ext cx="7134774" cy="1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g60be7dcf1c_0_263"/>
          <p:cNvSpPr txBox="1"/>
          <p:nvPr/>
        </p:nvSpPr>
        <p:spPr>
          <a:xfrm>
            <a:off x="1080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7" name="Google Shape;1357;g60be7dcf1c_0_263"/>
          <p:cNvSpPr txBox="1"/>
          <p:nvPr/>
        </p:nvSpPr>
        <p:spPr>
          <a:xfrm>
            <a:off x="19241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8" name="Google Shape;1358;g60be7dcf1c_0_263"/>
          <p:cNvSpPr txBox="1"/>
          <p:nvPr/>
        </p:nvSpPr>
        <p:spPr>
          <a:xfrm>
            <a:off x="276835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9" name="Google Shape;1359;g60be7dcf1c_0_263"/>
          <p:cNvSpPr txBox="1"/>
          <p:nvPr/>
        </p:nvSpPr>
        <p:spPr>
          <a:xfrm>
            <a:off x="3585325" y="6138800"/>
            <a:ext cx="627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0" name="Google Shape;1360;g60be7dcf1c_0_263"/>
          <p:cNvSpPr txBox="1"/>
          <p:nvPr/>
        </p:nvSpPr>
        <p:spPr>
          <a:xfrm>
            <a:off x="4441000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1" name="Google Shape;1361;g60be7dcf1c_0_263"/>
          <p:cNvSpPr txBox="1"/>
          <p:nvPr/>
        </p:nvSpPr>
        <p:spPr>
          <a:xfrm>
            <a:off x="5257975" y="6138800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2" name="Google Shape;1362;g60be7dcf1c_0_263"/>
          <p:cNvSpPr txBox="1"/>
          <p:nvPr/>
        </p:nvSpPr>
        <p:spPr>
          <a:xfrm>
            <a:off x="6113650" y="6138800"/>
            <a:ext cx="550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3" name="Google Shape;1363;g60be7dcf1c_0_263"/>
          <p:cNvSpPr txBox="1"/>
          <p:nvPr/>
        </p:nvSpPr>
        <p:spPr>
          <a:xfrm>
            <a:off x="6930625" y="6116275"/>
            <a:ext cx="5892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GB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lang="en-GB" sz="110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4" name="Google Shape;1364;g60be7dcf1c_0_263"/>
          <p:cNvPicPr preferRelativeResize="0"/>
          <p:nvPr/>
        </p:nvPicPr>
        <p:blipFill rotWithShape="1">
          <a:blip r:embed="rId3">
            <a:alphaModFix/>
          </a:blip>
          <a:srcRect t="37880" b="54789"/>
          <a:stretch/>
        </p:blipFill>
        <p:spPr>
          <a:xfrm>
            <a:off x="731800" y="3886300"/>
            <a:ext cx="7134774" cy="3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g60be7dcf1c_0_263"/>
          <p:cNvPicPr preferRelativeResize="0"/>
          <p:nvPr/>
        </p:nvPicPr>
        <p:blipFill rotWithShape="1">
          <a:blip r:embed="rId4">
            <a:alphaModFix/>
          </a:blip>
          <a:srcRect l="12266" t="11492" r="15148" b="13981"/>
          <a:stretch/>
        </p:blipFill>
        <p:spPr>
          <a:xfrm>
            <a:off x="6113650" y="2240025"/>
            <a:ext cx="1474748" cy="15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343;g60be7dcf1c_0_242"/>
          <p:cNvSpPr/>
          <p:nvPr/>
        </p:nvSpPr>
        <p:spPr>
          <a:xfrm flipH="1">
            <a:off x="7623625" y="3714800"/>
            <a:ext cx="9309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3" name="Google Shape;1344;g60be7dcf1c_0_242"/>
          <p:cNvSpPr txBox="1"/>
          <p:nvPr/>
        </p:nvSpPr>
        <p:spPr>
          <a:xfrm>
            <a:off x="7853275" y="3751538"/>
            <a:ext cx="8202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e.g.,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mirrors</a:t>
            </a:r>
            <a:endParaRPr lang="en-GB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" name="Google Shape;1345;g60be7dcf1c_0_242"/>
          <p:cNvSpPr/>
          <p:nvPr/>
        </p:nvSpPr>
        <p:spPr>
          <a:xfrm flipH="1">
            <a:off x="7623775" y="4395650"/>
            <a:ext cx="1328400" cy="6144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5" name="Google Shape;1346;g60be7dcf1c_0_242"/>
          <p:cNvSpPr txBox="1"/>
          <p:nvPr/>
        </p:nvSpPr>
        <p:spPr>
          <a:xfrm>
            <a:off x="7853275" y="4432400"/>
            <a:ext cx="1142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 flexible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interconnect</a:t>
            </a:r>
          </a:p>
        </p:txBody>
      </p:sp>
      <p:sp>
        <p:nvSpPr>
          <p:cNvPr id="26" name="Google Shape;1396;g60be7dcf1c_0_286"/>
          <p:cNvSpPr txBox="1"/>
          <p:nvPr/>
        </p:nvSpPr>
        <p:spPr>
          <a:xfrm>
            <a:off x="5181775" y="2240025"/>
            <a:ext cx="1181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demand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matrix:</a:t>
            </a:r>
            <a:endParaRPr lang="en-GB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60be7dcf1c_0_659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5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Further Reading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ACM SIGMETRICS 2020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80" y="2327450"/>
            <a:ext cx="4863734" cy="39091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261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88278" y="39232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  <a:ea typeface="Cambria Math" panose="02040503050406030204" pitchFamily="18" charset="0"/>
              </a:rPr>
              <a:t>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4616" y="218134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Destinations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31395" y="2808081"/>
              <a:ext cx="3002909" cy="2644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87">
                      <a:extLst>
                        <a:ext uri="{9D8B030D-6E8A-4147-A177-3AD203B41FA5}">
                          <a16:colId xmlns:a16="http://schemas.microsoft.com/office/drawing/2014/main" val="386441376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806580306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23248972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79780749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083318154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343020069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40397575"/>
                        </a:ext>
                      </a:extLst>
                    </a:gridCol>
                  </a:tblGrid>
                  <a:tr h="3404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930682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934695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555389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4670812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25016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367391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362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0043434"/>
                  </p:ext>
                </p:extLst>
              </p:nvPr>
            </p:nvGraphicFramePr>
            <p:xfrm>
              <a:off x="1231395" y="2808081"/>
              <a:ext cx="3002909" cy="2644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87">
                      <a:extLst>
                        <a:ext uri="{9D8B030D-6E8A-4147-A177-3AD203B41FA5}">
                          <a16:colId xmlns:a16="http://schemas.microsoft.com/office/drawing/2014/main" val="386441376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806580306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23248972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79780749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083318154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343020069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40397575"/>
                        </a:ext>
                      </a:extLst>
                    </a:gridCol>
                  </a:tblGrid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3226" r="-498592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3226" r="-405714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226" r="-300000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714" t="-3226" r="-204286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8592" t="-3226" r="-101408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3226" r="-2857" b="-6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930682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103226" r="-607143" b="-5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103226" r="-405714" b="-5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103226" r="-2857" b="-5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934695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203226" r="-607143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203226" r="-498592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3226" r="-300000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203226" r="-2857" b="-4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555389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298413" r="-607143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298413" r="-405714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714" t="-298413" r="-204286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4670812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404839" r="-607143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404839" r="-40571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404839" r="-300000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25016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504839" r="-607143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504839" r="-2857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367391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604839" r="-607143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604839" r="-498592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604839" r="-405714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8592" t="-604839" r="-101408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362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898208" y="276627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1800" y="31890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08" y="3558358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208" y="3945802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0223" y="432070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0223" y="4690038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9219" y="50951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9011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9814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23601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72089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15482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5777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59564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pic>
        <p:nvPicPr>
          <p:cNvPr id="22" name="Picture 2" descr="Image result for fast forw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175" y="3816495"/>
            <a:ext cx="475309" cy="47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826016" y="4253102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grpSp>
        <p:nvGrpSpPr>
          <p:cNvPr id="1879" name="Group 1878">
            <a:extLst>
              <a:ext uri="{FF2B5EF4-FFF2-40B4-BE49-F238E27FC236}">
                <a16:creationId xmlns:a16="http://schemas.microsoft.com/office/drawing/2014/main" id="{26C869F1-637D-9143-951A-F42178F9F5BE}"/>
              </a:ext>
            </a:extLst>
          </p:cNvPr>
          <p:cNvGrpSpPr/>
          <p:nvPr/>
        </p:nvGrpSpPr>
        <p:grpSpPr>
          <a:xfrm>
            <a:off x="5010780" y="2347058"/>
            <a:ext cx="3184258" cy="3388533"/>
            <a:chOff x="5010780" y="2347058"/>
            <a:chExt cx="3184258" cy="3388533"/>
          </a:xfrm>
        </p:grpSpPr>
        <p:cxnSp>
          <p:nvCxnSpPr>
            <p:cNvPr id="23" name="Gerader Verbinder 22"/>
            <p:cNvCxnSpPr>
              <a:cxnSpLocks/>
              <a:stCxn id="35" idx="5"/>
              <a:endCxn id="36" idx="1"/>
            </p:cNvCxnSpPr>
            <p:nvPr/>
          </p:nvCxnSpPr>
          <p:spPr>
            <a:xfrm>
              <a:off x="6569475" y="2851296"/>
              <a:ext cx="912722" cy="3666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2"/>
            <p:cNvCxnSpPr>
              <a:stCxn id="36" idx="0"/>
              <a:endCxn id="38" idx="4"/>
            </p:cNvCxnSpPr>
            <p:nvPr/>
          </p:nvCxnSpPr>
          <p:spPr>
            <a:xfrm flipH="1">
              <a:off x="7257975" y="3186273"/>
              <a:ext cx="300598" cy="2153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2"/>
            <p:cNvCxnSpPr>
              <a:cxnSpLocks/>
              <a:stCxn id="37" idx="3"/>
              <a:endCxn id="38" idx="7"/>
            </p:cNvCxnSpPr>
            <p:nvPr/>
          </p:nvCxnSpPr>
          <p:spPr>
            <a:xfrm flipH="1">
              <a:off x="7334351" y="4499522"/>
              <a:ext cx="408610" cy="6558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2"/>
            <p:cNvCxnSpPr>
              <a:stCxn id="39" idx="2"/>
              <a:endCxn id="38" idx="6"/>
            </p:cNvCxnSpPr>
            <p:nvPr/>
          </p:nvCxnSpPr>
          <p:spPr>
            <a:xfrm>
              <a:off x="5634896" y="5231726"/>
              <a:ext cx="17310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2"/>
            <p:cNvCxnSpPr>
              <a:cxnSpLocks/>
              <a:stCxn id="40" idx="0"/>
              <a:endCxn id="41" idx="0"/>
            </p:cNvCxnSpPr>
            <p:nvPr/>
          </p:nvCxnSpPr>
          <p:spPr>
            <a:xfrm flipV="1">
              <a:off x="5192318" y="3186273"/>
              <a:ext cx="201210" cy="11192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2"/>
            <p:cNvCxnSpPr>
              <a:cxnSpLocks/>
              <a:stCxn id="40" idx="7"/>
              <a:endCxn id="48" idx="2"/>
            </p:cNvCxnSpPr>
            <p:nvPr/>
          </p:nvCxnSpPr>
          <p:spPr>
            <a:xfrm flipV="1">
              <a:off x="5268694" y="2716390"/>
              <a:ext cx="1231747" cy="1620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22"/>
            <p:cNvCxnSpPr>
              <a:stCxn id="41" idx="2"/>
              <a:endCxn id="36" idx="6"/>
            </p:cNvCxnSpPr>
            <p:nvPr/>
          </p:nvCxnSpPr>
          <p:spPr>
            <a:xfrm>
              <a:off x="5285516" y="3294285"/>
              <a:ext cx="23810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22"/>
            <p:cNvCxnSpPr>
              <a:cxnSpLocks/>
              <a:stCxn id="35" idx="4"/>
              <a:endCxn id="39" idx="4"/>
            </p:cNvCxnSpPr>
            <p:nvPr/>
          </p:nvCxnSpPr>
          <p:spPr>
            <a:xfrm flipH="1">
              <a:off x="5742908" y="2882932"/>
              <a:ext cx="750191" cy="24568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22"/>
            <p:cNvCxnSpPr>
              <a:cxnSpLocks/>
              <a:stCxn id="37" idx="2"/>
              <a:endCxn id="40" idx="6"/>
            </p:cNvCxnSpPr>
            <p:nvPr/>
          </p:nvCxnSpPr>
          <p:spPr>
            <a:xfrm flipH="1" flipV="1">
              <a:off x="5300330" y="4413504"/>
              <a:ext cx="2410995" cy="96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22"/>
            <p:cNvCxnSpPr>
              <a:stCxn id="41" idx="0"/>
              <a:endCxn id="39" idx="5"/>
            </p:cNvCxnSpPr>
            <p:nvPr/>
          </p:nvCxnSpPr>
          <p:spPr>
            <a:xfrm>
              <a:off x="5393528" y="3186273"/>
              <a:ext cx="425756" cy="21218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44"/>
            <p:cNvSpPr/>
            <p:nvPr/>
          </p:nvSpPr>
          <p:spPr>
            <a:xfrm>
              <a:off x="6385087" y="2666908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6" name="Oval 44"/>
            <p:cNvSpPr/>
            <p:nvPr/>
          </p:nvSpPr>
          <p:spPr>
            <a:xfrm>
              <a:off x="7450561" y="3186273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7" name="Oval 44"/>
            <p:cNvSpPr/>
            <p:nvPr/>
          </p:nvSpPr>
          <p:spPr>
            <a:xfrm>
              <a:off x="7711325" y="4315134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8" name="Oval 44"/>
            <p:cNvSpPr/>
            <p:nvPr/>
          </p:nvSpPr>
          <p:spPr>
            <a:xfrm>
              <a:off x="7149963" y="5123714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9" name="Oval 44"/>
            <p:cNvSpPr/>
            <p:nvPr/>
          </p:nvSpPr>
          <p:spPr>
            <a:xfrm>
              <a:off x="5634896" y="5123714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0" name="Oval 44"/>
            <p:cNvSpPr/>
            <p:nvPr/>
          </p:nvSpPr>
          <p:spPr>
            <a:xfrm>
              <a:off x="5084306" y="4305492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Oval 44"/>
            <p:cNvSpPr/>
            <p:nvPr/>
          </p:nvSpPr>
          <p:spPr>
            <a:xfrm>
              <a:off x="5285516" y="3186273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10780" y="3124953"/>
              <a:ext cx="28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99407" y="5366068"/>
              <a:ext cx="28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133636" y="5366633"/>
              <a:ext cx="316925" cy="368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933528" y="4260892"/>
              <a:ext cx="261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97933" y="3135602"/>
              <a:ext cx="261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369686" y="2347058"/>
              <a:ext cx="261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808426" y="5941229"/>
                <a:ext cx="1296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/>
                        </a:rPr>
                        <m:t>L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IN" sz="2400" dirty="0">
                              <a:latin typeface="Brush Script MT" panose="03060802040406070304" pitchFamily="66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426" y="5941229"/>
                <a:ext cx="1296144" cy="461665"/>
              </a:xfrm>
              <a:prstGeom prst="rect">
                <a:avLst/>
              </a:prstGeom>
              <a:blipFill>
                <a:blip r:embed="rId5"/>
                <a:stretch>
                  <a:fillRect l="-1415" r="-3302" b="-10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093838" y="5739233"/>
                <a:ext cx="3544625" cy="10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40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v</m:t>
                          </m:r>
                          <m: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)∈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Brush Script MT" panose="03060802040406070304" pitchFamily="66" charset="0"/>
                            </a:rPr>
                            <m:t>D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dirty="0">
                                  <a:latin typeface="Cambria Math"/>
                                </a:rPr>
                                <m:t>u</m:t>
                              </m:r>
                              <m:r>
                                <a:rPr lang="en-IN" sz="2400" dirty="0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IN" sz="2400" dirty="0">
                                  <a:latin typeface="Cambria Math"/>
                                </a:rPr>
                                <m:t>v</m:t>
                              </m:r>
                            </m:e>
                          </m:d>
                          <m:r>
                            <a:rPr lang="en-IN" sz="2400" dirty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400" baseline="-25000" dirty="0">
                              <a:latin typeface="Cambria Math"/>
                            </a:rPr>
                            <m:t>N</m:t>
                          </m:r>
                          <m:r>
                            <a:rPr lang="en-IN" sz="2400" dirty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u</m:t>
                          </m:r>
                          <m:r>
                            <a:rPr lang="en-IN" sz="2400" dirty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v</m:t>
                          </m:r>
                          <m:r>
                            <a:rPr lang="en-IN" sz="2400" i="1" dirty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838" y="5739233"/>
                <a:ext cx="3544625" cy="1066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5870638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Case Study “Route Lengths”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Constant-Degree Demand-Aware Network</a:t>
            </a:r>
          </a:p>
        </p:txBody>
      </p:sp>
    </p:spTree>
    <p:extLst>
      <p:ext uri="{BB962C8B-B14F-4D97-AF65-F5344CB8AC3E}">
        <p14:creationId xmlns:p14="http://schemas.microsoft.com/office/powerpoint/2010/main" val="12507580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88278" y="39232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  <a:ea typeface="Cambria Math" panose="02040503050406030204" pitchFamily="18" charset="0"/>
              </a:rPr>
              <a:t>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4616" y="218134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Destinations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1231395" y="2808081"/>
              <a:ext cx="3002909" cy="2644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87">
                      <a:extLst>
                        <a:ext uri="{9D8B030D-6E8A-4147-A177-3AD203B41FA5}">
                          <a16:colId xmlns:a16="http://schemas.microsoft.com/office/drawing/2014/main" val="386441376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806580306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23248972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79780749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083318154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343020069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40397575"/>
                        </a:ext>
                      </a:extLst>
                    </a:gridCol>
                  </a:tblGrid>
                  <a:tr h="3404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930682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934695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555389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4670812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25016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367391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362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1231395" y="2808081"/>
              <a:ext cx="3002909" cy="2644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87">
                      <a:extLst>
                        <a:ext uri="{9D8B030D-6E8A-4147-A177-3AD203B41FA5}">
                          <a16:colId xmlns:a16="http://schemas.microsoft.com/office/drawing/2014/main" val="386441376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806580306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23248972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79780749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083318154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343020069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40397575"/>
                        </a:ext>
                      </a:extLst>
                    </a:gridCol>
                  </a:tblGrid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3226" r="-498592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3226" r="-405714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226" r="-300000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714" t="-3226" r="-204286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8592" t="-3226" r="-101408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3226" r="-2857" b="-6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930682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103226" r="-607143" b="-5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103226" r="-405714" b="-5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103226" r="-2857" b="-5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934695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203226" r="-607143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203226" r="-498592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3226" r="-300000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203226" r="-2857" b="-4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555389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298413" r="-607143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298413" r="-405714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714" t="-298413" r="-204286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4670812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404839" r="-607143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404839" r="-40571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404839" r="-300000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25016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504839" r="-607143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504839" r="-2857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367391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604839" r="-607143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604839" r="-498592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604839" r="-405714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8592" t="-604839" r="-101408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362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898208" y="276627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1800" y="31890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08" y="3558358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208" y="3945802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0223" y="432070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0223" y="4690038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9219" y="50951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9011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9814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23601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72089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15482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5777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59564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pic>
        <p:nvPicPr>
          <p:cNvPr id="22" name="Picture 2" descr="Image result for fast forw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175" y="3816495"/>
            <a:ext cx="475309" cy="47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808426" y="5941229"/>
                <a:ext cx="1296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/>
                        </a:rPr>
                        <m:t>L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IN" sz="2400" dirty="0">
                              <a:latin typeface="Brush Script MT" panose="03060802040406070304" pitchFamily="66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426" y="5941229"/>
                <a:ext cx="1296144" cy="461665"/>
              </a:xfrm>
              <a:prstGeom prst="rect">
                <a:avLst/>
              </a:prstGeom>
              <a:blipFill>
                <a:blip r:embed="rId5"/>
                <a:stretch>
                  <a:fillRect l="-1415" r="-3302" b="-10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093838" y="5739233"/>
                <a:ext cx="3544625" cy="10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40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v</m:t>
                          </m:r>
                          <m: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)∈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Brush Script MT" panose="03060802040406070304" pitchFamily="66" charset="0"/>
                            </a:rPr>
                            <m:t>D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dirty="0">
                                  <a:latin typeface="Cambria Math"/>
                                </a:rPr>
                                <m:t>u</m:t>
                              </m:r>
                              <m:r>
                                <a:rPr lang="en-IN" sz="2400" dirty="0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IN" sz="2400" dirty="0">
                                  <a:latin typeface="Cambria Math"/>
                                </a:rPr>
                                <m:t>v</m:t>
                              </m:r>
                            </m:e>
                          </m:d>
                          <m:r>
                            <a:rPr lang="en-IN" sz="2400" dirty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400" baseline="-25000" dirty="0">
                              <a:latin typeface="Cambria Math"/>
                            </a:rPr>
                            <m:t>N</m:t>
                          </m:r>
                          <m:r>
                            <a:rPr lang="en-IN" sz="2400" dirty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u</m:t>
                          </m:r>
                          <m:r>
                            <a:rPr lang="en-IN" sz="2400" dirty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v</m:t>
                          </m:r>
                          <m:r>
                            <a:rPr lang="en-IN" sz="2400" i="1" dirty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838" y="5739233"/>
                <a:ext cx="3544625" cy="1066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Gerader Verbinder 22"/>
          <p:cNvCxnSpPr>
            <a:cxnSpLocks/>
            <a:stCxn id="71" idx="7"/>
            <a:endCxn id="70" idx="4"/>
          </p:cNvCxnSpPr>
          <p:nvPr/>
        </p:nvCxnSpPr>
        <p:spPr>
          <a:xfrm flipV="1">
            <a:off x="7334351" y="4531158"/>
            <a:ext cx="484986" cy="624192"/>
          </a:xfrm>
          <a:prstGeom prst="line">
            <a:avLst/>
          </a:prstGeom>
          <a:ln w="76200">
            <a:solidFill>
              <a:srgbClr val="FFC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1827;g60be7dcf1c_0_698"/>
          <p:cNvSpPr/>
          <p:nvPr/>
        </p:nvSpPr>
        <p:spPr>
          <a:xfrm rot="18978480">
            <a:off x="1529956" y="4738990"/>
            <a:ext cx="1717883" cy="2739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4" name="Google Shape;1828;g60be7dcf1c_0_698"/>
          <p:cNvSpPr txBox="1"/>
          <p:nvPr/>
        </p:nvSpPr>
        <p:spPr>
          <a:xfrm rot="18978480">
            <a:off x="1678562" y="4720128"/>
            <a:ext cx="1343124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Much from 4 to 5</a:t>
            </a:r>
          </a:p>
        </p:txBody>
      </p:sp>
      <p:sp>
        <p:nvSpPr>
          <p:cNvPr id="56" name="Google Shape;1827;g60be7dcf1c_0_698"/>
          <p:cNvSpPr/>
          <p:nvPr/>
        </p:nvSpPr>
        <p:spPr>
          <a:xfrm rot="11785300">
            <a:off x="7766479" y="5035577"/>
            <a:ext cx="926692" cy="257018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5" name="Google Shape;1828;g60be7dcf1c_0_698"/>
          <p:cNvSpPr txBox="1"/>
          <p:nvPr/>
        </p:nvSpPr>
        <p:spPr>
          <a:xfrm rot="988382">
            <a:off x="7893081" y="5004005"/>
            <a:ext cx="78753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 link</a:t>
            </a:r>
          </a:p>
        </p:txBody>
      </p:sp>
      <p:sp>
        <p:nvSpPr>
          <p:cNvPr id="57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5870638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Case Study “Route Lengths”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Constant-Degree Demand-Aware Network</a:t>
            </a:r>
          </a:p>
        </p:txBody>
      </p:sp>
      <p:cxnSp>
        <p:nvCxnSpPr>
          <p:cNvPr id="58" name="Gerader Verbinder 22">
            <a:extLst>
              <a:ext uri="{FF2B5EF4-FFF2-40B4-BE49-F238E27FC236}">
                <a16:creationId xmlns:a16="http://schemas.microsoft.com/office/drawing/2014/main" id="{8E718767-F295-5C4D-BD04-0162DC775907}"/>
              </a:ext>
            </a:extLst>
          </p:cNvPr>
          <p:cNvCxnSpPr>
            <a:cxnSpLocks/>
            <a:stCxn id="68" idx="5"/>
            <a:endCxn id="69" idx="1"/>
          </p:cNvCxnSpPr>
          <p:nvPr/>
        </p:nvCxnSpPr>
        <p:spPr>
          <a:xfrm>
            <a:off x="6569475" y="2851296"/>
            <a:ext cx="912722" cy="366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22">
            <a:extLst>
              <a:ext uri="{FF2B5EF4-FFF2-40B4-BE49-F238E27FC236}">
                <a16:creationId xmlns:a16="http://schemas.microsoft.com/office/drawing/2014/main" id="{E74EDE9E-7E4D-8243-BAD1-4A6C784E07A3}"/>
              </a:ext>
            </a:extLst>
          </p:cNvPr>
          <p:cNvCxnSpPr>
            <a:stCxn id="69" idx="0"/>
            <a:endCxn id="71" idx="4"/>
          </p:cNvCxnSpPr>
          <p:nvPr/>
        </p:nvCxnSpPr>
        <p:spPr>
          <a:xfrm flipH="1">
            <a:off x="7257975" y="3186273"/>
            <a:ext cx="300598" cy="2153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22">
            <a:extLst>
              <a:ext uri="{FF2B5EF4-FFF2-40B4-BE49-F238E27FC236}">
                <a16:creationId xmlns:a16="http://schemas.microsoft.com/office/drawing/2014/main" id="{5B6ADF68-3D58-AC42-ADA2-70BE8DCCC24A}"/>
              </a:ext>
            </a:extLst>
          </p:cNvPr>
          <p:cNvCxnSpPr>
            <a:cxnSpLocks/>
            <a:stCxn id="70" idx="4"/>
            <a:endCxn id="71" idx="7"/>
          </p:cNvCxnSpPr>
          <p:nvPr/>
        </p:nvCxnSpPr>
        <p:spPr>
          <a:xfrm flipH="1">
            <a:off x="7334351" y="4531158"/>
            <a:ext cx="484986" cy="624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22">
            <a:extLst>
              <a:ext uri="{FF2B5EF4-FFF2-40B4-BE49-F238E27FC236}">
                <a16:creationId xmlns:a16="http://schemas.microsoft.com/office/drawing/2014/main" id="{AD68DC5C-BD34-044F-92D7-7BF62B5B4C72}"/>
              </a:ext>
            </a:extLst>
          </p:cNvPr>
          <p:cNvCxnSpPr>
            <a:stCxn id="72" idx="2"/>
            <a:endCxn id="71" idx="6"/>
          </p:cNvCxnSpPr>
          <p:nvPr/>
        </p:nvCxnSpPr>
        <p:spPr>
          <a:xfrm>
            <a:off x="5634896" y="5231726"/>
            <a:ext cx="1731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22">
            <a:extLst>
              <a:ext uri="{FF2B5EF4-FFF2-40B4-BE49-F238E27FC236}">
                <a16:creationId xmlns:a16="http://schemas.microsoft.com/office/drawing/2014/main" id="{59939990-5924-D642-A174-961610197423}"/>
              </a:ext>
            </a:extLst>
          </p:cNvPr>
          <p:cNvCxnSpPr>
            <a:cxnSpLocks/>
            <a:stCxn id="73" idx="0"/>
            <a:endCxn id="74" idx="0"/>
          </p:cNvCxnSpPr>
          <p:nvPr/>
        </p:nvCxnSpPr>
        <p:spPr>
          <a:xfrm flipV="1">
            <a:off x="5192318" y="3186273"/>
            <a:ext cx="201210" cy="1119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22">
            <a:extLst>
              <a:ext uri="{FF2B5EF4-FFF2-40B4-BE49-F238E27FC236}">
                <a16:creationId xmlns:a16="http://schemas.microsoft.com/office/drawing/2014/main" id="{20FE278C-A338-374F-B84A-0008FBBB68DD}"/>
              </a:ext>
            </a:extLst>
          </p:cNvPr>
          <p:cNvCxnSpPr>
            <a:cxnSpLocks/>
            <a:stCxn id="73" idx="7"/>
            <a:endCxn id="81" idx="2"/>
          </p:cNvCxnSpPr>
          <p:nvPr/>
        </p:nvCxnSpPr>
        <p:spPr>
          <a:xfrm flipV="1">
            <a:off x="5268694" y="2716390"/>
            <a:ext cx="1231747" cy="1620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22">
            <a:extLst>
              <a:ext uri="{FF2B5EF4-FFF2-40B4-BE49-F238E27FC236}">
                <a16:creationId xmlns:a16="http://schemas.microsoft.com/office/drawing/2014/main" id="{D4ADAA3B-7C55-194C-926D-43D32C547274}"/>
              </a:ext>
            </a:extLst>
          </p:cNvPr>
          <p:cNvCxnSpPr>
            <a:stCxn id="74" idx="2"/>
            <a:endCxn id="69" idx="6"/>
          </p:cNvCxnSpPr>
          <p:nvPr/>
        </p:nvCxnSpPr>
        <p:spPr>
          <a:xfrm>
            <a:off x="5285516" y="3294285"/>
            <a:ext cx="2381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22">
            <a:extLst>
              <a:ext uri="{FF2B5EF4-FFF2-40B4-BE49-F238E27FC236}">
                <a16:creationId xmlns:a16="http://schemas.microsoft.com/office/drawing/2014/main" id="{796288BC-D49C-3A4E-85FF-59790068DB22}"/>
              </a:ext>
            </a:extLst>
          </p:cNvPr>
          <p:cNvCxnSpPr>
            <a:cxnSpLocks/>
            <a:stCxn id="68" idx="4"/>
            <a:endCxn id="72" idx="4"/>
          </p:cNvCxnSpPr>
          <p:nvPr/>
        </p:nvCxnSpPr>
        <p:spPr>
          <a:xfrm flipH="1">
            <a:off x="5742908" y="2882932"/>
            <a:ext cx="750191" cy="2456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22">
            <a:extLst>
              <a:ext uri="{FF2B5EF4-FFF2-40B4-BE49-F238E27FC236}">
                <a16:creationId xmlns:a16="http://schemas.microsoft.com/office/drawing/2014/main" id="{CE06A5BF-78AF-CB4C-9F4F-689B20F16920}"/>
              </a:ext>
            </a:extLst>
          </p:cNvPr>
          <p:cNvCxnSpPr>
            <a:cxnSpLocks/>
            <a:stCxn id="70" idx="2"/>
            <a:endCxn id="73" idx="6"/>
          </p:cNvCxnSpPr>
          <p:nvPr/>
        </p:nvCxnSpPr>
        <p:spPr>
          <a:xfrm flipH="1" flipV="1">
            <a:off x="5300330" y="4413504"/>
            <a:ext cx="2410995" cy="9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22">
            <a:extLst>
              <a:ext uri="{FF2B5EF4-FFF2-40B4-BE49-F238E27FC236}">
                <a16:creationId xmlns:a16="http://schemas.microsoft.com/office/drawing/2014/main" id="{72B5E057-D3EF-124F-BB6F-90570B239E48}"/>
              </a:ext>
            </a:extLst>
          </p:cNvPr>
          <p:cNvCxnSpPr>
            <a:stCxn id="74" idx="0"/>
            <a:endCxn id="72" idx="5"/>
          </p:cNvCxnSpPr>
          <p:nvPr/>
        </p:nvCxnSpPr>
        <p:spPr>
          <a:xfrm>
            <a:off x="5393528" y="3186273"/>
            <a:ext cx="425756" cy="2121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44">
            <a:extLst>
              <a:ext uri="{FF2B5EF4-FFF2-40B4-BE49-F238E27FC236}">
                <a16:creationId xmlns:a16="http://schemas.microsoft.com/office/drawing/2014/main" id="{CD2CD744-4CBF-1240-82E2-C57C3839FBB4}"/>
              </a:ext>
            </a:extLst>
          </p:cNvPr>
          <p:cNvSpPr/>
          <p:nvPr/>
        </p:nvSpPr>
        <p:spPr>
          <a:xfrm>
            <a:off x="6385087" y="266690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9" name="Oval 44">
            <a:extLst>
              <a:ext uri="{FF2B5EF4-FFF2-40B4-BE49-F238E27FC236}">
                <a16:creationId xmlns:a16="http://schemas.microsoft.com/office/drawing/2014/main" id="{DC877CCB-680E-5041-9CB3-F2A2CBE572DC}"/>
              </a:ext>
            </a:extLst>
          </p:cNvPr>
          <p:cNvSpPr/>
          <p:nvPr/>
        </p:nvSpPr>
        <p:spPr>
          <a:xfrm>
            <a:off x="7450561" y="3186273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0" name="Oval 44">
            <a:extLst>
              <a:ext uri="{FF2B5EF4-FFF2-40B4-BE49-F238E27FC236}">
                <a16:creationId xmlns:a16="http://schemas.microsoft.com/office/drawing/2014/main" id="{D44AEBD7-19D2-0C4D-BD30-E22216FDDB57}"/>
              </a:ext>
            </a:extLst>
          </p:cNvPr>
          <p:cNvSpPr/>
          <p:nvPr/>
        </p:nvSpPr>
        <p:spPr>
          <a:xfrm>
            <a:off x="7711325" y="431513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1" name="Oval 44">
            <a:extLst>
              <a:ext uri="{FF2B5EF4-FFF2-40B4-BE49-F238E27FC236}">
                <a16:creationId xmlns:a16="http://schemas.microsoft.com/office/drawing/2014/main" id="{E737AE6D-1EE0-1F44-AC72-1709D7238CD5}"/>
              </a:ext>
            </a:extLst>
          </p:cNvPr>
          <p:cNvSpPr/>
          <p:nvPr/>
        </p:nvSpPr>
        <p:spPr>
          <a:xfrm>
            <a:off x="7149963" y="512371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Oval 44">
            <a:extLst>
              <a:ext uri="{FF2B5EF4-FFF2-40B4-BE49-F238E27FC236}">
                <a16:creationId xmlns:a16="http://schemas.microsoft.com/office/drawing/2014/main" id="{1A4CA9DE-B614-404A-85E1-BE1E4966B26C}"/>
              </a:ext>
            </a:extLst>
          </p:cNvPr>
          <p:cNvSpPr/>
          <p:nvPr/>
        </p:nvSpPr>
        <p:spPr>
          <a:xfrm>
            <a:off x="5634896" y="512371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3" name="Oval 44">
            <a:extLst>
              <a:ext uri="{FF2B5EF4-FFF2-40B4-BE49-F238E27FC236}">
                <a16:creationId xmlns:a16="http://schemas.microsoft.com/office/drawing/2014/main" id="{6944921C-2FC9-3443-9D00-A496DA7CE6CA}"/>
              </a:ext>
            </a:extLst>
          </p:cNvPr>
          <p:cNvSpPr/>
          <p:nvPr/>
        </p:nvSpPr>
        <p:spPr>
          <a:xfrm>
            <a:off x="5084306" y="430549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4" name="Oval 44">
            <a:extLst>
              <a:ext uri="{FF2B5EF4-FFF2-40B4-BE49-F238E27FC236}">
                <a16:creationId xmlns:a16="http://schemas.microsoft.com/office/drawing/2014/main" id="{F7226C48-B376-384E-A625-3D40DD17806D}"/>
              </a:ext>
            </a:extLst>
          </p:cNvPr>
          <p:cNvSpPr/>
          <p:nvPr/>
        </p:nvSpPr>
        <p:spPr>
          <a:xfrm>
            <a:off x="5285516" y="3186273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70E53E-D6D7-9E49-A6D2-BE67A0E76748}"/>
              </a:ext>
            </a:extLst>
          </p:cNvPr>
          <p:cNvSpPr txBox="1"/>
          <p:nvPr/>
        </p:nvSpPr>
        <p:spPr>
          <a:xfrm>
            <a:off x="5010780" y="3124953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1D3308-DF55-DC48-903A-4BE2130BBF00}"/>
              </a:ext>
            </a:extLst>
          </p:cNvPr>
          <p:cNvSpPr txBox="1"/>
          <p:nvPr/>
        </p:nvSpPr>
        <p:spPr>
          <a:xfrm>
            <a:off x="4826016" y="4253102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475399-E036-964B-B454-CFBADE0BD8F8}"/>
              </a:ext>
            </a:extLst>
          </p:cNvPr>
          <p:cNvSpPr txBox="1"/>
          <p:nvPr/>
        </p:nvSpPr>
        <p:spPr>
          <a:xfrm>
            <a:off x="5599407" y="5366068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B0DECD6-3C2B-E049-9843-F471D4E3A3EF}"/>
              </a:ext>
            </a:extLst>
          </p:cNvPr>
          <p:cNvSpPr txBox="1"/>
          <p:nvPr/>
        </p:nvSpPr>
        <p:spPr>
          <a:xfrm>
            <a:off x="7133636" y="5366633"/>
            <a:ext cx="316925" cy="368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FEA2B1-3BB5-7F46-B16F-2F4324C7BB1E}"/>
              </a:ext>
            </a:extLst>
          </p:cNvPr>
          <p:cNvSpPr txBox="1"/>
          <p:nvPr/>
        </p:nvSpPr>
        <p:spPr>
          <a:xfrm>
            <a:off x="7933528" y="4260892"/>
            <a:ext cx="26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B7918F8-1075-4C4D-B75D-512EA7833C4A}"/>
              </a:ext>
            </a:extLst>
          </p:cNvPr>
          <p:cNvSpPr txBox="1"/>
          <p:nvPr/>
        </p:nvSpPr>
        <p:spPr>
          <a:xfrm>
            <a:off x="7697933" y="3135602"/>
            <a:ext cx="26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13FCEA-13C7-0749-B239-3AAE8934BDD3}"/>
              </a:ext>
            </a:extLst>
          </p:cNvPr>
          <p:cNvSpPr txBox="1"/>
          <p:nvPr/>
        </p:nvSpPr>
        <p:spPr>
          <a:xfrm>
            <a:off x="6369686" y="2347058"/>
            <a:ext cx="26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905962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97024D49-EAA4-5F4E-88D5-116A73AF8405}"/>
              </a:ext>
            </a:extLst>
          </p:cNvPr>
          <p:cNvGrpSpPr/>
          <p:nvPr/>
        </p:nvGrpSpPr>
        <p:grpSpPr>
          <a:xfrm>
            <a:off x="5010780" y="2347058"/>
            <a:ext cx="3184258" cy="3388533"/>
            <a:chOff x="5010780" y="2347058"/>
            <a:chExt cx="3184258" cy="3388533"/>
          </a:xfrm>
        </p:grpSpPr>
        <p:cxnSp>
          <p:nvCxnSpPr>
            <p:cNvPr id="61" name="Gerader Verbinder 22">
              <a:extLst>
                <a:ext uri="{FF2B5EF4-FFF2-40B4-BE49-F238E27FC236}">
                  <a16:creationId xmlns:a16="http://schemas.microsoft.com/office/drawing/2014/main" id="{3B8D5845-1E92-C14E-9432-01E01136D6A4}"/>
                </a:ext>
              </a:extLst>
            </p:cNvPr>
            <p:cNvCxnSpPr>
              <a:cxnSpLocks/>
              <a:stCxn id="71" idx="5"/>
              <a:endCxn id="72" idx="1"/>
            </p:cNvCxnSpPr>
            <p:nvPr/>
          </p:nvCxnSpPr>
          <p:spPr>
            <a:xfrm>
              <a:off x="6569475" y="2851296"/>
              <a:ext cx="912722" cy="3666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22">
              <a:extLst>
                <a:ext uri="{FF2B5EF4-FFF2-40B4-BE49-F238E27FC236}">
                  <a16:creationId xmlns:a16="http://schemas.microsoft.com/office/drawing/2014/main" id="{BFE26EDF-3174-4C44-B35C-B7527AD17D50}"/>
                </a:ext>
              </a:extLst>
            </p:cNvPr>
            <p:cNvCxnSpPr>
              <a:stCxn id="72" idx="0"/>
              <a:endCxn id="74" idx="4"/>
            </p:cNvCxnSpPr>
            <p:nvPr/>
          </p:nvCxnSpPr>
          <p:spPr>
            <a:xfrm flipH="1">
              <a:off x="7257975" y="3186273"/>
              <a:ext cx="300598" cy="2153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22">
              <a:extLst>
                <a:ext uri="{FF2B5EF4-FFF2-40B4-BE49-F238E27FC236}">
                  <a16:creationId xmlns:a16="http://schemas.microsoft.com/office/drawing/2014/main" id="{5E2A5E78-0A3C-7443-BAB2-35087E79A79D}"/>
                </a:ext>
              </a:extLst>
            </p:cNvPr>
            <p:cNvCxnSpPr>
              <a:cxnSpLocks/>
              <a:stCxn id="73" idx="3"/>
              <a:endCxn id="74" idx="7"/>
            </p:cNvCxnSpPr>
            <p:nvPr/>
          </p:nvCxnSpPr>
          <p:spPr>
            <a:xfrm flipH="1">
              <a:off x="7334351" y="4499522"/>
              <a:ext cx="408610" cy="6558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22">
              <a:extLst>
                <a:ext uri="{FF2B5EF4-FFF2-40B4-BE49-F238E27FC236}">
                  <a16:creationId xmlns:a16="http://schemas.microsoft.com/office/drawing/2014/main" id="{FB9AA613-0CA6-D04E-A1AB-FA713058EE21}"/>
                </a:ext>
              </a:extLst>
            </p:cNvPr>
            <p:cNvCxnSpPr>
              <a:stCxn id="75" idx="2"/>
              <a:endCxn id="74" idx="6"/>
            </p:cNvCxnSpPr>
            <p:nvPr/>
          </p:nvCxnSpPr>
          <p:spPr>
            <a:xfrm>
              <a:off x="5634896" y="5231726"/>
              <a:ext cx="17310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22">
              <a:extLst>
                <a:ext uri="{FF2B5EF4-FFF2-40B4-BE49-F238E27FC236}">
                  <a16:creationId xmlns:a16="http://schemas.microsoft.com/office/drawing/2014/main" id="{01F9D0B8-7EA6-FF4C-A054-FE7A85AF143F}"/>
                </a:ext>
              </a:extLst>
            </p:cNvPr>
            <p:cNvCxnSpPr>
              <a:cxnSpLocks/>
              <a:stCxn id="76" idx="0"/>
              <a:endCxn id="77" idx="0"/>
            </p:cNvCxnSpPr>
            <p:nvPr/>
          </p:nvCxnSpPr>
          <p:spPr>
            <a:xfrm flipV="1">
              <a:off x="5192318" y="3186273"/>
              <a:ext cx="201210" cy="11192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22">
              <a:extLst>
                <a:ext uri="{FF2B5EF4-FFF2-40B4-BE49-F238E27FC236}">
                  <a16:creationId xmlns:a16="http://schemas.microsoft.com/office/drawing/2014/main" id="{3CE65F1D-6DE4-944C-A40B-1DB83156E075}"/>
                </a:ext>
              </a:extLst>
            </p:cNvPr>
            <p:cNvCxnSpPr>
              <a:cxnSpLocks/>
              <a:stCxn id="76" idx="7"/>
              <a:endCxn id="83" idx="2"/>
            </p:cNvCxnSpPr>
            <p:nvPr/>
          </p:nvCxnSpPr>
          <p:spPr>
            <a:xfrm flipV="1">
              <a:off x="5268694" y="2716390"/>
              <a:ext cx="1231747" cy="1620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22">
              <a:extLst>
                <a:ext uri="{FF2B5EF4-FFF2-40B4-BE49-F238E27FC236}">
                  <a16:creationId xmlns:a16="http://schemas.microsoft.com/office/drawing/2014/main" id="{FB6F3A8C-5D8F-4449-8BC2-FC581D9F208D}"/>
                </a:ext>
              </a:extLst>
            </p:cNvPr>
            <p:cNvCxnSpPr>
              <a:stCxn id="77" idx="2"/>
              <a:endCxn id="72" idx="6"/>
            </p:cNvCxnSpPr>
            <p:nvPr/>
          </p:nvCxnSpPr>
          <p:spPr>
            <a:xfrm>
              <a:off x="5285516" y="3294285"/>
              <a:ext cx="23810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r Verbinder 22">
              <a:extLst>
                <a:ext uri="{FF2B5EF4-FFF2-40B4-BE49-F238E27FC236}">
                  <a16:creationId xmlns:a16="http://schemas.microsoft.com/office/drawing/2014/main" id="{E3F6C52F-D4FB-8B4C-A1E2-45DB1888536B}"/>
                </a:ext>
              </a:extLst>
            </p:cNvPr>
            <p:cNvCxnSpPr>
              <a:cxnSpLocks/>
              <a:stCxn id="71" idx="4"/>
              <a:endCxn id="75" idx="4"/>
            </p:cNvCxnSpPr>
            <p:nvPr/>
          </p:nvCxnSpPr>
          <p:spPr>
            <a:xfrm flipH="1">
              <a:off x="5742908" y="2882932"/>
              <a:ext cx="750191" cy="24568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r Verbinder 22">
              <a:extLst>
                <a:ext uri="{FF2B5EF4-FFF2-40B4-BE49-F238E27FC236}">
                  <a16:creationId xmlns:a16="http://schemas.microsoft.com/office/drawing/2014/main" id="{782D135B-2C2C-8242-A411-41AC0F80FC42}"/>
                </a:ext>
              </a:extLst>
            </p:cNvPr>
            <p:cNvCxnSpPr>
              <a:cxnSpLocks/>
              <a:stCxn id="73" idx="2"/>
              <a:endCxn id="76" idx="6"/>
            </p:cNvCxnSpPr>
            <p:nvPr/>
          </p:nvCxnSpPr>
          <p:spPr>
            <a:xfrm flipH="1" flipV="1">
              <a:off x="5300330" y="4413504"/>
              <a:ext cx="2410995" cy="96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22">
              <a:extLst>
                <a:ext uri="{FF2B5EF4-FFF2-40B4-BE49-F238E27FC236}">
                  <a16:creationId xmlns:a16="http://schemas.microsoft.com/office/drawing/2014/main" id="{99AABA52-2E7B-454D-B0BD-2B1B731C1005}"/>
                </a:ext>
              </a:extLst>
            </p:cNvPr>
            <p:cNvCxnSpPr>
              <a:stCxn id="77" idx="0"/>
              <a:endCxn id="75" idx="5"/>
            </p:cNvCxnSpPr>
            <p:nvPr/>
          </p:nvCxnSpPr>
          <p:spPr>
            <a:xfrm>
              <a:off x="5393528" y="3186273"/>
              <a:ext cx="425756" cy="21218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44">
              <a:extLst>
                <a:ext uri="{FF2B5EF4-FFF2-40B4-BE49-F238E27FC236}">
                  <a16:creationId xmlns:a16="http://schemas.microsoft.com/office/drawing/2014/main" id="{59654098-C63C-6A41-9F18-63E6EA660865}"/>
                </a:ext>
              </a:extLst>
            </p:cNvPr>
            <p:cNvSpPr/>
            <p:nvPr/>
          </p:nvSpPr>
          <p:spPr>
            <a:xfrm>
              <a:off x="6385087" y="2666908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2" name="Oval 44">
              <a:extLst>
                <a:ext uri="{FF2B5EF4-FFF2-40B4-BE49-F238E27FC236}">
                  <a16:creationId xmlns:a16="http://schemas.microsoft.com/office/drawing/2014/main" id="{490E7ED5-D32F-DC45-934D-7720A1642843}"/>
                </a:ext>
              </a:extLst>
            </p:cNvPr>
            <p:cNvSpPr/>
            <p:nvPr/>
          </p:nvSpPr>
          <p:spPr>
            <a:xfrm>
              <a:off x="7450561" y="3186273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3" name="Oval 44">
              <a:extLst>
                <a:ext uri="{FF2B5EF4-FFF2-40B4-BE49-F238E27FC236}">
                  <a16:creationId xmlns:a16="http://schemas.microsoft.com/office/drawing/2014/main" id="{B656E5A9-3339-EA4F-B899-3E9F41E5722A}"/>
                </a:ext>
              </a:extLst>
            </p:cNvPr>
            <p:cNvSpPr/>
            <p:nvPr/>
          </p:nvSpPr>
          <p:spPr>
            <a:xfrm>
              <a:off x="7711325" y="4315134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4" name="Oval 44">
              <a:extLst>
                <a:ext uri="{FF2B5EF4-FFF2-40B4-BE49-F238E27FC236}">
                  <a16:creationId xmlns:a16="http://schemas.microsoft.com/office/drawing/2014/main" id="{FF9A5B10-5571-714E-A7C5-325E4E7682B6}"/>
                </a:ext>
              </a:extLst>
            </p:cNvPr>
            <p:cNvSpPr/>
            <p:nvPr/>
          </p:nvSpPr>
          <p:spPr>
            <a:xfrm>
              <a:off x="7149963" y="5123714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5" name="Oval 44">
              <a:extLst>
                <a:ext uri="{FF2B5EF4-FFF2-40B4-BE49-F238E27FC236}">
                  <a16:creationId xmlns:a16="http://schemas.microsoft.com/office/drawing/2014/main" id="{2C19ED04-C877-5B40-9108-BE6EC7B8F100}"/>
                </a:ext>
              </a:extLst>
            </p:cNvPr>
            <p:cNvSpPr/>
            <p:nvPr/>
          </p:nvSpPr>
          <p:spPr>
            <a:xfrm>
              <a:off x="5634896" y="5123714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6" name="Oval 44">
              <a:extLst>
                <a:ext uri="{FF2B5EF4-FFF2-40B4-BE49-F238E27FC236}">
                  <a16:creationId xmlns:a16="http://schemas.microsoft.com/office/drawing/2014/main" id="{AB390794-F822-494F-99BF-C695246F757F}"/>
                </a:ext>
              </a:extLst>
            </p:cNvPr>
            <p:cNvSpPr/>
            <p:nvPr/>
          </p:nvSpPr>
          <p:spPr>
            <a:xfrm>
              <a:off x="5084306" y="4305492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7" name="Oval 44">
              <a:extLst>
                <a:ext uri="{FF2B5EF4-FFF2-40B4-BE49-F238E27FC236}">
                  <a16:creationId xmlns:a16="http://schemas.microsoft.com/office/drawing/2014/main" id="{908FFAD5-DFBB-1A46-9719-6C888F4BBDED}"/>
                </a:ext>
              </a:extLst>
            </p:cNvPr>
            <p:cNvSpPr/>
            <p:nvPr/>
          </p:nvSpPr>
          <p:spPr>
            <a:xfrm>
              <a:off x="5285516" y="3186273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9AD1858-13A6-E944-BC81-4DF769E6D6FE}"/>
                </a:ext>
              </a:extLst>
            </p:cNvPr>
            <p:cNvSpPr txBox="1"/>
            <p:nvPr/>
          </p:nvSpPr>
          <p:spPr>
            <a:xfrm>
              <a:off x="5010780" y="3124953"/>
              <a:ext cx="28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24462F6-E3CB-F94D-B6CA-BFCEA2A7B4A3}"/>
                </a:ext>
              </a:extLst>
            </p:cNvPr>
            <p:cNvSpPr txBox="1"/>
            <p:nvPr/>
          </p:nvSpPr>
          <p:spPr>
            <a:xfrm>
              <a:off x="5599407" y="5366068"/>
              <a:ext cx="28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B40203C-78EE-F044-8C28-AFD6BA42CA3F}"/>
                </a:ext>
              </a:extLst>
            </p:cNvPr>
            <p:cNvSpPr txBox="1"/>
            <p:nvPr/>
          </p:nvSpPr>
          <p:spPr>
            <a:xfrm>
              <a:off x="7133636" y="5366633"/>
              <a:ext cx="316925" cy="368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5E7574-5B7E-1C43-AC49-24E6BFB24C5F}"/>
                </a:ext>
              </a:extLst>
            </p:cNvPr>
            <p:cNvSpPr txBox="1"/>
            <p:nvPr/>
          </p:nvSpPr>
          <p:spPr>
            <a:xfrm>
              <a:off x="7933528" y="4260892"/>
              <a:ext cx="261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D85B4D-D672-8C49-B2D8-A8966135C446}"/>
                </a:ext>
              </a:extLst>
            </p:cNvPr>
            <p:cNvSpPr txBox="1"/>
            <p:nvPr/>
          </p:nvSpPr>
          <p:spPr>
            <a:xfrm>
              <a:off x="7697933" y="3135602"/>
              <a:ext cx="261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376F63-4B05-AD4C-A6D9-F0CDA40A79C3}"/>
                </a:ext>
              </a:extLst>
            </p:cNvPr>
            <p:cNvSpPr txBox="1"/>
            <p:nvPr/>
          </p:nvSpPr>
          <p:spPr>
            <a:xfrm>
              <a:off x="6369686" y="2347058"/>
              <a:ext cx="261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</a:p>
          </p:txBody>
        </p:sp>
      </p:grpSp>
      <p:sp>
        <p:nvSpPr>
          <p:cNvPr id="27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88278" y="39232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  <a:ea typeface="Cambria Math" panose="02040503050406030204" pitchFamily="18" charset="0"/>
              </a:rPr>
              <a:t>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4616" y="218134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Destinations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1231395" y="2808081"/>
              <a:ext cx="3002909" cy="2644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87">
                      <a:extLst>
                        <a:ext uri="{9D8B030D-6E8A-4147-A177-3AD203B41FA5}">
                          <a16:colId xmlns:a16="http://schemas.microsoft.com/office/drawing/2014/main" val="386441376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806580306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23248972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79780749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083318154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343020069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40397575"/>
                        </a:ext>
                      </a:extLst>
                    </a:gridCol>
                  </a:tblGrid>
                  <a:tr h="3404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930682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934695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555389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4670812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25016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367391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362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1231395" y="2808081"/>
              <a:ext cx="3002909" cy="2644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87">
                      <a:extLst>
                        <a:ext uri="{9D8B030D-6E8A-4147-A177-3AD203B41FA5}">
                          <a16:colId xmlns:a16="http://schemas.microsoft.com/office/drawing/2014/main" val="386441376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806580306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23248972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79780749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083318154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343020069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40397575"/>
                        </a:ext>
                      </a:extLst>
                    </a:gridCol>
                  </a:tblGrid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3226" r="-498592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3226" r="-405714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226" r="-300000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714" t="-3226" r="-204286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8592" t="-3226" r="-101408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3226" r="-2857" b="-6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930682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103226" r="-607143" b="-5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103226" r="-405714" b="-5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103226" r="-2857" b="-5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934695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203226" r="-607143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203226" r="-498592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3226" r="-300000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203226" r="-2857" b="-4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555389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298413" r="-607143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298413" r="-405714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714" t="-298413" r="-204286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4670812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404839" r="-607143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404839" r="-40571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404839" r="-300000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25016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504839" r="-607143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504839" r="-2857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367391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604839" r="-607143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604839" r="-498592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604839" r="-405714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8592" t="-604839" r="-101408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362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898208" y="276627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1800" y="31890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08" y="3558358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208" y="3945802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0223" y="432070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0223" y="4690038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9219" y="50951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9011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9814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23601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72089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15482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5777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59564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pic>
        <p:nvPicPr>
          <p:cNvPr id="22" name="Picture 2" descr="Image result for fast forw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175" y="3816495"/>
            <a:ext cx="475309" cy="47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808426" y="5941229"/>
                <a:ext cx="1296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/>
                        </a:rPr>
                        <m:t>L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IN" sz="2400" dirty="0">
                              <a:latin typeface="Brush Script MT" panose="03060802040406070304" pitchFamily="66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426" y="5941229"/>
                <a:ext cx="1296144" cy="461665"/>
              </a:xfrm>
              <a:prstGeom prst="rect">
                <a:avLst/>
              </a:prstGeom>
              <a:blipFill>
                <a:blip r:embed="rId5"/>
                <a:stretch>
                  <a:fillRect l="-1415" r="-3302" b="-10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093838" y="5739233"/>
                <a:ext cx="3544625" cy="10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40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v</m:t>
                          </m:r>
                          <m: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)∈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Brush Script MT" panose="03060802040406070304" pitchFamily="66" charset="0"/>
                            </a:rPr>
                            <m:t>D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dirty="0">
                                  <a:latin typeface="Cambria Math"/>
                                </a:rPr>
                                <m:t>u</m:t>
                              </m:r>
                              <m:r>
                                <a:rPr lang="en-IN" sz="2400" dirty="0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IN" sz="2400" dirty="0">
                                  <a:latin typeface="Cambria Math"/>
                                </a:rPr>
                                <m:t>v</m:t>
                              </m:r>
                            </m:e>
                          </m:d>
                          <m:r>
                            <a:rPr lang="en-IN" sz="2400" dirty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400" baseline="-25000" dirty="0">
                              <a:latin typeface="Cambria Math"/>
                            </a:rPr>
                            <m:t>N</m:t>
                          </m:r>
                          <m:r>
                            <a:rPr lang="en-IN" sz="2400" dirty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u</m:t>
                          </m:r>
                          <m:r>
                            <a:rPr lang="en-IN" sz="2400" dirty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v</m:t>
                          </m:r>
                          <m:r>
                            <a:rPr lang="en-IN" sz="2400" i="1" dirty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838" y="5739233"/>
                <a:ext cx="3544625" cy="1066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Gerader Verbinder 22"/>
          <p:cNvCxnSpPr>
            <a:cxnSpLocks/>
            <a:stCxn id="76" idx="7"/>
            <a:endCxn id="71" idx="3"/>
          </p:cNvCxnSpPr>
          <p:nvPr/>
        </p:nvCxnSpPr>
        <p:spPr>
          <a:xfrm flipV="1">
            <a:off x="5268694" y="2851296"/>
            <a:ext cx="1148029" cy="1485832"/>
          </a:xfrm>
          <a:prstGeom prst="line">
            <a:avLst/>
          </a:prstGeom>
          <a:ln w="76200">
            <a:solidFill>
              <a:srgbClr val="FFC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1827;g60be7dcf1c_0_698"/>
          <p:cNvSpPr/>
          <p:nvPr/>
        </p:nvSpPr>
        <p:spPr>
          <a:xfrm rot="2188282">
            <a:off x="109420" y="2053500"/>
            <a:ext cx="1313140" cy="583234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4" name="Google Shape;1828;g60be7dcf1c_0_698"/>
          <p:cNvSpPr txBox="1"/>
          <p:nvPr/>
        </p:nvSpPr>
        <p:spPr>
          <a:xfrm rot="2188282">
            <a:off x="304488" y="2049946"/>
            <a:ext cx="988792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Communicated with many</a:t>
            </a:r>
          </a:p>
        </p:txBody>
      </p:sp>
      <p:sp>
        <p:nvSpPr>
          <p:cNvPr id="56" name="Google Shape;1827;g60be7dcf1c_0_698"/>
          <p:cNvSpPr/>
          <p:nvPr/>
        </p:nvSpPr>
        <p:spPr>
          <a:xfrm rot="11785300">
            <a:off x="5964572" y="3769265"/>
            <a:ext cx="926692" cy="257018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5" name="Google Shape;1828;g60be7dcf1c_0_698"/>
          <p:cNvSpPr txBox="1"/>
          <p:nvPr/>
        </p:nvSpPr>
        <p:spPr>
          <a:xfrm rot="988382">
            <a:off x="6091174" y="3737693"/>
            <a:ext cx="78753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indirect</a:t>
            </a:r>
          </a:p>
        </p:txBody>
      </p:sp>
      <p:cxnSp>
        <p:nvCxnSpPr>
          <p:cNvPr id="59" name="Gerader Verbinder 22"/>
          <p:cNvCxnSpPr>
            <a:cxnSpLocks/>
            <a:stCxn id="76" idx="0"/>
          </p:cNvCxnSpPr>
          <p:nvPr/>
        </p:nvCxnSpPr>
        <p:spPr>
          <a:xfrm flipV="1">
            <a:off x="5192318" y="3386740"/>
            <a:ext cx="191138" cy="918752"/>
          </a:xfrm>
          <a:prstGeom prst="line">
            <a:avLst/>
          </a:prstGeom>
          <a:ln w="76200">
            <a:solidFill>
              <a:srgbClr val="FFC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5870638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Case Study “Route Lengths”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Constant-Degree Demand-Aware Network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26016" y="4253102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08744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822C3A9-3BFC-B341-ACF2-563B214766F3}"/>
              </a:ext>
            </a:extLst>
          </p:cNvPr>
          <p:cNvGrpSpPr/>
          <p:nvPr/>
        </p:nvGrpSpPr>
        <p:grpSpPr>
          <a:xfrm>
            <a:off x="5010780" y="2347058"/>
            <a:ext cx="3184258" cy="3388533"/>
            <a:chOff x="5010780" y="2347058"/>
            <a:chExt cx="3184258" cy="3388533"/>
          </a:xfrm>
        </p:grpSpPr>
        <p:cxnSp>
          <p:nvCxnSpPr>
            <p:cNvPr id="60" name="Gerader Verbinder 22">
              <a:extLst>
                <a:ext uri="{FF2B5EF4-FFF2-40B4-BE49-F238E27FC236}">
                  <a16:creationId xmlns:a16="http://schemas.microsoft.com/office/drawing/2014/main" id="{83C3CFE6-5E14-B74D-ABC4-2C3786721C22}"/>
                </a:ext>
              </a:extLst>
            </p:cNvPr>
            <p:cNvCxnSpPr>
              <a:cxnSpLocks/>
              <a:stCxn id="70" idx="5"/>
              <a:endCxn id="71" idx="1"/>
            </p:cNvCxnSpPr>
            <p:nvPr/>
          </p:nvCxnSpPr>
          <p:spPr>
            <a:xfrm>
              <a:off x="6569475" y="2851296"/>
              <a:ext cx="912722" cy="3666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22">
              <a:extLst>
                <a:ext uri="{FF2B5EF4-FFF2-40B4-BE49-F238E27FC236}">
                  <a16:creationId xmlns:a16="http://schemas.microsoft.com/office/drawing/2014/main" id="{F077BBA8-C522-204D-98AA-1C370F9B0614}"/>
                </a:ext>
              </a:extLst>
            </p:cNvPr>
            <p:cNvCxnSpPr>
              <a:stCxn id="71" idx="0"/>
              <a:endCxn id="73" idx="4"/>
            </p:cNvCxnSpPr>
            <p:nvPr/>
          </p:nvCxnSpPr>
          <p:spPr>
            <a:xfrm flipH="1">
              <a:off x="7257975" y="3186273"/>
              <a:ext cx="300598" cy="2153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22">
              <a:extLst>
                <a:ext uri="{FF2B5EF4-FFF2-40B4-BE49-F238E27FC236}">
                  <a16:creationId xmlns:a16="http://schemas.microsoft.com/office/drawing/2014/main" id="{628AEBD6-DA5D-6448-B4F8-CCCD079E8D5C}"/>
                </a:ext>
              </a:extLst>
            </p:cNvPr>
            <p:cNvCxnSpPr>
              <a:cxnSpLocks/>
              <a:stCxn id="72" idx="3"/>
              <a:endCxn id="73" idx="7"/>
            </p:cNvCxnSpPr>
            <p:nvPr/>
          </p:nvCxnSpPr>
          <p:spPr>
            <a:xfrm flipH="1">
              <a:off x="7334351" y="4499522"/>
              <a:ext cx="408610" cy="6558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22">
              <a:extLst>
                <a:ext uri="{FF2B5EF4-FFF2-40B4-BE49-F238E27FC236}">
                  <a16:creationId xmlns:a16="http://schemas.microsoft.com/office/drawing/2014/main" id="{CBD47D0E-89E7-3149-91AE-91F77164A83B}"/>
                </a:ext>
              </a:extLst>
            </p:cNvPr>
            <p:cNvCxnSpPr>
              <a:stCxn id="74" idx="2"/>
              <a:endCxn id="73" idx="6"/>
            </p:cNvCxnSpPr>
            <p:nvPr/>
          </p:nvCxnSpPr>
          <p:spPr>
            <a:xfrm>
              <a:off x="5634896" y="5231726"/>
              <a:ext cx="17310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22">
              <a:extLst>
                <a:ext uri="{FF2B5EF4-FFF2-40B4-BE49-F238E27FC236}">
                  <a16:creationId xmlns:a16="http://schemas.microsoft.com/office/drawing/2014/main" id="{9671BA09-6132-5D42-A839-6E454C467AE3}"/>
                </a:ext>
              </a:extLst>
            </p:cNvPr>
            <p:cNvCxnSpPr>
              <a:cxnSpLocks/>
              <a:stCxn id="75" idx="0"/>
              <a:endCxn id="76" idx="0"/>
            </p:cNvCxnSpPr>
            <p:nvPr/>
          </p:nvCxnSpPr>
          <p:spPr>
            <a:xfrm flipV="1">
              <a:off x="5192318" y="3186273"/>
              <a:ext cx="201210" cy="11192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22">
              <a:extLst>
                <a:ext uri="{FF2B5EF4-FFF2-40B4-BE49-F238E27FC236}">
                  <a16:creationId xmlns:a16="http://schemas.microsoft.com/office/drawing/2014/main" id="{C78F9368-2C28-5145-BF62-4B13D652024A}"/>
                </a:ext>
              </a:extLst>
            </p:cNvPr>
            <p:cNvCxnSpPr>
              <a:cxnSpLocks/>
              <a:stCxn id="75" idx="7"/>
              <a:endCxn id="82" idx="2"/>
            </p:cNvCxnSpPr>
            <p:nvPr/>
          </p:nvCxnSpPr>
          <p:spPr>
            <a:xfrm flipV="1">
              <a:off x="5268694" y="2716390"/>
              <a:ext cx="1231747" cy="1620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22">
              <a:extLst>
                <a:ext uri="{FF2B5EF4-FFF2-40B4-BE49-F238E27FC236}">
                  <a16:creationId xmlns:a16="http://schemas.microsoft.com/office/drawing/2014/main" id="{9B1400E3-FE78-3841-9481-35F9B9BDDEF1}"/>
                </a:ext>
              </a:extLst>
            </p:cNvPr>
            <p:cNvCxnSpPr>
              <a:stCxn id="76" idx="2"/>
              <a:endCxn id="71" idx="6"/>
            </p:cNvCxnSpPr>
            <p:nvPr/>
          </p:nvCxnSpPr>
          <p:spPr>
            <a:xfrm>
              <a:off x="5285516" y="3294285"/>
              <a:ext cx="23810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22">
              <a:extLst>
                <a:ext uri="{FF2B5EF4-FFF2-40B4-BE49-F238E27FC236}">
                  <a16:creationId xmlns:a16="http://schemas.microsoft.com/office/drawing/2014/main" id="{551867E0-4A63-9C40-B9F8-C85BDF417586}"/>
                </a:ext>
              </a:extLst>
            </p:cNvPr>
            <p:cNvCxnSpPr>
              <a:cxnSpLocks/>
              <a:stCxn id="70" idx="4"/>
              <a:endCxn id="74" idx="4"/>
            </p:cNvCxnSpPr>
            <p:nvPr/>
          </p:nvCxnSpPr>
          <p:spPr>
            <a:xfrm flipH="1">
              <a:off x="5742908" y="2882932"/>
              <a:ext cx="750191" cy="24568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r Verbinder 22">
              <a:extLst>
                <a:ext uri="{FF2B5EF4-FFF2-40B4-BE49-F238E27FC236}">
                  <a16:creationId xmlns:a16="http://schemas.microsoft.com/office/drawing/2014/main" id="{0273962C-811D-284A-936A-C93437C635AF}"/>
                </a:ext>
              </a:extLst>
            </p:cNvPr>
            <p:cNvCxnSpPr>
              <a:cxnSpLocks/>
              <a:stCxn id="72" idx="2"/>
              <a:endCxn id="75" idx="6"/>
            </p:cNvCxnSpPr>
            <p:nvPr/>
          </p:nvCxnSpPr>
          <p:spPr>
            <a:xfrm flipH="1" flipV="1">
              <a:off x="5300330" y="4413504"/>
              <a:ext cx="2410995" cy="96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r Verbinder 22">
              <a:extLst>
                <a:ext uri="{FF2B5EF4-FFF2-40B4-BE49-F238E27FC236}">
                  <a16:creationId xmlns:a16="http://schemas.microsoft.com/office/drawing/2014/main" id="{C5EAF574-9BA7-4042-9EF1-B3FF592227C8}"/>
                </a:ext>
              </a:extLst>
            </p:cNvPr>
            <p:cNvCxnSpPr>
              <a:stCxn id="76" idx="0"/>
              <a:endCxn id="74" idx="5"/>
            </p:cNvCxnSpPr>
            <p:nvPr/>
          </p:nvCxnSpPr>
          <p:spPr>
            <a:xfrm>
              <a:off x="5393528" y="3186273"/>
              <a:ext cx="425756" cy="21218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44">
              <a:extLst>
                <a:ext uri="{FF2B5EF4-FFF2-40B4-BE49-F238E27FC236}">
                  <a16:creationId xmlns:a16="http://schemas.microsoft.com/office/drawing/2014/main" id="{27868343-EE99-5745-AFA8-023EE81D7524}"/>
                </a:ext>
              </a:extLst>
            </p:cNvPr>
            <p:cNvSpPr/>
            <p:nvPr/>
          </p:nvSpPr>
          <p:spPr>
            <a:xfrm>
              <a:off x="6385087" y="2666908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1" name="Oval 44">
              <a:extLst>
                <a:ext uri="{FF2B5EF4-FFF2-40B4-BE49-F238E27FC236}">
                  <a16:creationId xmlns:a16="http://schemas.microsoft.com/office/drawing/2014/main" id="{68CAC881-D57E-CD47-ABF7-C48B883C2958}"/>
                </a:ext>
              </a:extLst>
            </p:cNvPr>
            <p:cNvSpPr/>
            <p:nvPr/>
          </p:nvSpPr>
          <p:spPr>
            <a:xfrm>
              <a:off x="7450561" y="3186273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2" name="Oval 44">
              <a:extLst>
                <a:ext uri="{FF2B5EF4-FFF2-40B4-BE49-F238E27FC236}">
                  <a16:creationId xmlns:a16="http://schemas.microsoft.com/office/drawing/2014/main" id="{94C0EA2C-774F-0E4A-8F35-9DE4C8CB30A1}"/>
                </a:ext>
              </a:extLst>
            </p:cNvPr>
            <p:cNvSpPr/>
            <p:nvPr/>
          </p:nvSpPr>
          <p:spPr>
            <a:xfrm>
              <a:off x="7711325" y="4315134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3" name="Oval 44">
              <a:extLst>
                <a:ext uri="{FF2B5EF4-FFF2-40B4-BE49-F238E27FC236}">
                  <a16:creationId xmlns:a16="http://schemas.microsoft.com/office/drawing/2014/main" id="{2F62DD2A-3C29-374C-B61E-40A3A75306AD}"/>
                </a:ext>
              </a:extLst>
            </p:cNvPr>
            <p:cNvSpPr/>
            <p:nvPr/>
          </p:nvSpPr>
          <p:spPr>
            <a:xfrm>
              <a:off x="7149963" y="5123714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4" name="Oval 44">
              <a:extLst>
                <a:ext uri="{FF2B5EF4-FFF2-40B4-BE49-F238E27FC236}">
                  <a16:creationId xmlns:a16="http://schemas.microsoft.com/office/drawing/2014/main" id="{2107118A-77A4-F54F-A9A2-8E3D6CFA31D4}"/>
                </a:ext>
              </a:extLst>
            </p:cNvPr>
            <p:cNvSpPr/>
            <p:nvPr/>
          </p:nvSpPr>
          <p:spPr>
            <a:xfrm>
              <a:off x="5634896" y="5123714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5" name="Oval 44">
              <a:extLst>
                <a:ext uri="{FF2B5EF4-FFF2-40B4-BE49-F238E27FC236}">
                  <a16:creationId xmlns:a16="http://schemas.microsoft.com/office/drawing/2014/main" id="{FBC0B7E7-73B3-AE4F-8AEF-46BF08F472A8}"/>
                </a:ext>
              </a:extLst>
            </p:cNvPr>
            <p:cNvSpPr/>
            <p:nvPr/>
          </p:nvSpPr>
          <p:spPr>
            <a:xfrm>
              <a:off x="5084306" y="4305492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6" name="Oval 44">
              <a:extLst>
                <a:ext uri="{FF2B5EF4-FFF2-40B4-BE49-F238E27FC236}">
                  <a16:creationId xmlns:a16="http://schemas.microsoft.com/office/drawing/2014/main" id="{E1FECE1A-7BA8-1C46-BC6E-1B034AEDFC49}"/>
                </a:ext>
              </a:extLst>
            </p:cNvPr>
            <p:cNvSpPr/>
            <p:nvPr/>
          </p:nvSpPr>
          <p:spPr>
            <a:xfrm>
              <a:off x="5285516" y="3186273"/>
              <a:ext cx="216024" cy="216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73125A-0480-0B48-8D55-3BD1248290A6}"/>
                </a:ext>
              </a:extLst>
            </p:cNvPr>
            <p:cNvSpPr txBox="1"/>
            <p:nvPr/>
          </p:nvSpPr>
          <p:spPr>
            <a:xfrm>
              <a:off x="5010780" y="3124953"/>
              <a:ext cx="28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5DC7187-7DBE-E54E-9B34-B658E7B39228}"/>
                </a:ext>
              </a:extLst>
            </p:cNvPr>
            <p:cNvSpPr txBox="1"/>
            <p:nvPr/>
          </p:nvSpPr>
          <p:spPr>
            <a:xfrm>
              <a:off x="5599407" y="5366068"/>
              <a:ext cx="28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B878869-7FF2-9444-A620-20A3E052B375}"/>
                </a:ext>
              </a:extLst>
            </p:cNvPr>
            <p:cNvSpPr txBox="1"/>
            <p:nvPr/>
          </p:nvSpPr>
          <p:spPr>
            <a:xfrm>
              <a:off x="7133636" y="5366633"/>
              <a:ext cx="316925" cy="368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9AC874-C5F2-F148-97E5-BE3D8F236A76}"/>
                </a:ext>
              </a:extLst>
            </p:cNvPr>
            <p:cNvSpPr txBox="1"/>
            <p:nvPr/>
          </p:nvSpPr>
          <p:spPr>
            <a:xfrm>
              <a:off x="7933528" y="4260892"/>
              <a:ext cx="261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41102AB-FAB4-8B46-B341-171AA532528C}"/>
                </a:ext>
              </a:extLst>
            </p:cNvPr>
            <p:cNvSpPr txBox="1"/>
            <p:nvPr/>
          </p:nvSpPr>
          <p:spPr>
            <a:xfrm>
              <a:off x="7697933" y="3135602"/>
              <a:ext cx="261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1E741C9-7C7E-4940-8ED5-EB7ACE1DE2A4}"/>
                </a:ext>
              </a:extLst>
            </p:cNvPr>
            <p:cNvSpPr txBox="1"/>
            <p:nvPr/>
          </p:nvSpPr>
          <p:spPr>
            <a:xfrm>
              <a:off x="6369686" y="2347058"/>
              <a:ext cx="261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</a:p>
          </p:txBody>
        </p:sp>
      </p:grpSp>
      <p:sp>
        <p:nvSpPr>
          <p:cNvPr id="27" name="Google Shape;1580;g60be7dcf1c_0_473"/>
          <p:cNvSpPr txBox="1"/>
          <p:nvPr/>
        </p:nvSpPr>
        <p:spPr>
          <a:xfrm>
            <a:off x="0" y="540000"/>
            <a:ext cx="8211000" cy="144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88278" y="39232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  <a:ea typeface="Cambria Math" panose="02040503050406030204" pitchFamily="18" charset="0"/>
              </a:rPr>
              <a:t>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4616" y="218134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Destinations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1231395" y="2808081"/>
              <a:ext cx="3002909" cy="2644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87">
                      <a:extLst>
                        <a:ext uri="{9D8B030D-6E8A-4147-A177-3AD203B41FA5}">
                          <a16:colId xmlns:a16="http://schemas.microsoft.com/office/drawing/2014/main" val="386441376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806580306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23248972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79780749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083318154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343020069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40397575"/>
                        </a:ext>
                      </a:extLst>
                    </a:gridCol>
                  </a:tblGrid>
                  <a:tr h="3404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930682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934695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555389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4670812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25016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367391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362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1231395" y="2808081"/>
              <a:ext cx="3002909" cy="2644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87">
                      <a:extLst>
                        <a:ext uri="{9D8B030D-6E8A-4147-A177-3AD203B41FA5}">
                          <a16:colId xmlns:a16="http://schemas.microsoft.com/office/drawing/2014/main" val="386441376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806580306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23248972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79780749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083318154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343020069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40397575"/>
                        </a:ext>
                      </a:extLst>
                    </a:gridCol>
                  </a:tblGrid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3226" r="-498592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3226" r="-405714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226" r="-300000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714" t="-3226" r="-204286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8592" t="-3226" r="-101408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3226" r="-2857" b="-6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930682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103226" r="-607143" b="-5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103226" r="-405714" b="-5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103226" r="-2857" b="-5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934695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203226" r="-607143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203226" r="-498592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3226" r="-300000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203226" r="-2857" b="-4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555389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298413" r="-607143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298413" r="-405714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714" t="-298413" r="-204286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4670812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404839" r="-607143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404839" r="-40571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404839" r="-300000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25016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504839" r="-607143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504839" r="-2857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367391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604839" r="-607143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604839" r="-498592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604839" r="-405714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8592" t="-604839" r="-101408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362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898208" y="276627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1800" y="31890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08" y="3558358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208" y="3945802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0223" y="432070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0223" y="4690038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9219" y="50951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9011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9814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23601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72089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15482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5777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59564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pic>
        <p:nvPicPr>
          <p:cNvPr id="22" name="Picture 2" descr="Image result for fast forw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175" y="3816495"/>
            <a:ext cx="475309" cy="47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808426" y="5941229"/>
                <a:ext cx="1296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/>
                        </a:rPr>
                        <m:t>L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IN" sz="2400" dirty="0">
                              <a:latin typeface="Brush Script MT" panose="03060802040406070304" pitchFamily="66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426" y="5941229"/>
                <a:ext cx="1296144" cy="461665"/>
              </a:xfrm>
              <a:prstGeom prst="rect">
                <a:avLst/>
              </a:prstGeom>
              <a:blipFill>
                <a:blip r:embed="rId5"/>
                <a:stretch>
                  <a:fillRect l="-1415" r="-3302" b="-10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093838" y="5739233"/>
                <a:ext cx="3544625" cy="10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40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v</m:t>
                          </m:r>
                          <m:r>
                            <a:rPr lang="en-IN" sz="2400">
                              <a:latin typeface="Cambria Math"/>
                              <a:ea typeface="Cambria Math" panose="02040503050406030204" pitchFamily="18" charset="0"/>
                            </a:rPr>
                            <m:t>)∈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Brush Script MT" panose="03060802040406070304" pitchFamily="66" charset="0"/>
                            </a:rPr>
                            <m:t>D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dirty="0">
                                  <a:latin typeface="Cambria Math"/>
                                </a:rPr>
                                <m:t>u</m:t>
                              </m:r>
                              <m:r>
                                <a:rPr lang="en-IN" sz="2400" dirty="0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IN" sz="2400" dirty="0">
                                  <a:latin typeface="Cambria Math"/>
                                </a:rPr>
                                <m:t>v</m:t>
                              </m:r>
                            </m:e>
                          </m:d>
                          <m:r>
                            <a:rPr lang="en-IN" sz="2400" dirty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400" baseline="-25000" dirty="0">
                              <a:latin typeface="Cambria Math"/>
                            </a:rPr>
                            <m:t>N</m:t>
                          </m:r>
                          <m:r>
                            <a:rPr lang="en-IN" sz="2400" dirty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u</m:t>
                          </m:r>
                          <m:r>
                            <a:rPr lang="en-IN" sz="2400" dirty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latin typeface="Cambria Math"/>
                            </a:rPr>
                            <m:t>v</m:t>
                          </m:r>
                          <m:r>
                            <a:rPr lang="en-IN" sz="2400" i="1" dirty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838" y="5739233"/>
                <a:ext cx="3544625" cy="1066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Google Shape;1827;g60be7dcf1c_0_698"/>
          <p:cNvSpPr/>
          <p:nvPr/>
        </p:nvSpPr>
        <p:spPr>
          <a:xfrm rot="2188282">
            <a:off x="2310669" y="3373446"/>
            <a:ext cx="1313140" cy="583234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4" name="Google Shape;1828;g60be7dcf1c_0_698"/>
          <p:cNvSpPr txBox="1"/>
          <p:nvPr/>
        </p:nvSpPr>
        <p:spPr>
          <a:xfrm rot="2188282">
            <a:off x="2408116" y="3371871"/>
            <a:ext cx="103502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Don’t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communicate</a:t>
            </a:r>
          </a:p>
        </p:txBody>
      </p:sp>
      <p:sp>
        <p:nvSpPr>
          <p:cNvPr id="56" name="Google Shape;1827;g60be7dcf1c_0_698"/>
          <p:cNvSpPr/>
          <p:nvPr/>
        </p:nvSpPr>
        <p:spPr>
          <a:xfrm rot="11785300">
            <a:off x="7660864" y="3768973"/>
            <a:ext cx="728287" cy="361447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5" name="Google Shape;1828;g60be7dcf1c_0_698"/>
          <p:cNvSpPr txBox="1"/>
          <p:nvPr/>
        </p:nvSpPr>
        <p:spPr>
          <a:xfrm rot="988382">
            <a:off x="7824571" y="3755615"/>
            <a:ext cx="88582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Makes sense</a:t>
            </a:r>
          </a:p>
        </p:txBody>
      </p:sp>
      <p:cxnSp>
        <p:nvCxnSpPr>
          <p:cNvPr id="59" name="Gerader Verbinder 22"/>
          <p:cNvCxnSpPr>
            <a:cxnSpLocks/>
            <a:stCxn id="73" idx="0"/>
            <a:endCxn id="71" idx="4"/>
          </p:cNvCxnSpPr>
          <p:nvPr/>
        </p:nvCxnSpPr>
        <p:spPr>
          <a:xfrm flipV="1">
            <a:off x="7257975" y="3402297"/>
            <a:ext cx="300598" cy="1721417"/>
          </a:xfrm>
          <a:prstGeom prst="line">
            <a:avLst/>
          </a:prstGeom>
          <a:ln w="76200">
            <a:solidFill>
              <a:srgbClr val="FFC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1810;g60be7dcf1c_0_698"/>
          <p:cNvSpPr txBox="1">
            <a:spLocks noGrp="1"/>
          </p:cNvSpPr>
          <p:nvPr>
            <p:ph type="title"/>
          </p:nvPr>
        </p:nvSpPr>
        <p:spPr>
          <a:xfrm>
            <a:off x="973075" y="324175"/>
            <a:ext cx="5870638" cy="18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SzPts val="1100"/>
            </a:pPr>
            <a:r>
              <a:rPr lang="en-GB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Case Study “Route Lengths”</a:t>
            </a:r>
            <a:br>
              <a:rPr lang="en-GB" sz="3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Constant-Degree Demand-Aware Network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826016" y="4253102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685398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80;g60be7dcf1c_0_473"/>
          <p:cNvSpPr txBox="1"/>
          <p:nvPr/>
        </p:nvSpPr>
        <p:spPr>
          <a:xfrm>
            <a:off x="0" y="540000"/>
            <a:ext cx="8211000" cy="86514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88278" y="39232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  <a:ea typeface="Cambria Math" panose="02040503050406030204" pitchFamily="18" charset="0"/>
              </a:rPr>
              <a:t>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4616" y="218134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Destinations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1231395" y="2808081"/>
              <a:ext cx="3002909" cy="2644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87">
                      <a:extLst>
                        <a:ext uri="{9D8B030D-6E8A-4147-A177-3AD203B41FA5}">
                          <a16:colId xmlns:a16="http://schemas.microsoft.com/office/drawing/2014/main" val="386441376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806580306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23248972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79780749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083318154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343020069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40397575"/>
                        </a:ext>
                      </a:extLst>
                    </a:gridCol>
                  </a:tblGrid>
                  <a:tr h="3404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930682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934695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555389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4670812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25016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367391"/>
                      </a:ext>
                    </a:extLst>
                  </a:tr>
                  <a:tr h="34044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x-non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362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1231395" y="2808081"/>
              <a:ext cx="3002909" cy="2644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87">
                      <a:extLst>
                        <a:ext uri="{9D8B030D-6E8A-4147-A177-3AD203B41FA5}">
                          <a16:colId xmlns:a16="http://schemas.microsoft.com/office/drawing/2014/main" val="386441376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806580306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23248972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1797807495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083318154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343020069"/>
                        </a:ext>
                      </a:extLst>
                    </a:gridCol>
                    <a:gridCol w="428987">
                      <a:extLst>
                        <a:ext uri="{9D8B030D-6E8A-4147-A177-3AD203B41FA5}">
                          <a16:colId xmlns:a16="http://schemas.microsoft.com/office/drawing/2014/main" val="340397575"/>
                        </a:ext>
                      </a:extLst>
                    </a:gridCol>
                  </a:tblGrid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3226" r="-498592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3226" r="-405714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226" r="-300000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714" t="-3226" r="-204286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8592" t="-3226" r="-101408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3226" r="-2857" b="-6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930682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103226" r="-607143" b="-5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103226" r="-405714" b="-5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103226" r="-2857" b="-5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934695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203226" r="-607143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203226" r="-498592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3226" r="-300000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203226" r="-2857" b="-4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555389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298413" r="-607143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298413" r="-405714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714" t="-298413" r="-204286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4670812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404839" r="-607143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404839" r="-40571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404839" r="-300000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25016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504839" r="-607143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7143" t="-504839" r="-2857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367391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57" t="-604839" r="-607143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408" t="-604839" r="-498592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4286" t="-604839" r="-405714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8592" t="-604839" r="-101408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de-DE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362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898208" y="276627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1800" y="31890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208" y="3558358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208" y="3945802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0223" y="432070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0223" y="4690038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9011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9814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23601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72089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15482" y="2436226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5777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59564" y="2446300"/>
            <a:ext cx="28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49" name="Isosceles Triangle 7"/>
          <p:cNvSpPr/>
          <p:nvPr/>
        </p:nvSpPr>
        <p:spPr>
          <a:xfrm>
            <a:off x="5936729" y="3558842"/>
            <a:ext cx="1152128" cy="958469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ounded Rectangle 49"/>
          <p:cNvSpPr/>
          <p:nvPr/>
        </p:nvSpPr>
        <p:spPr>
          <a:xfrm>
            <a:off x="898208" y="3893248"/>
            <a:ext cx="3541533" cy="45963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550643" y="4123065"/>
            <a:ext cx="138608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98624" y="4687289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Huffman tree:</a:t>
            </a:r>
          </a:p>
          <a:p>
            <a:r>
              <a:rPr lang="en-IN" dirty="0">
                <a:latin typeface="Consolas" panose="020B0609020204030204" pitchFamily="49" charset="0"/>
              </a:rPr>
              <a:t>“</a:t>
            </a:r>
            <a:r>
              <a:rPr lang="en-GB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ego-tree</a:t>
            </a:r>
            <a:r>
              <a:rPr lang="en-IN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55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10223" y="554281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Algorithm: Idea</a:t>
            </a:r>
          </a:p>
        </p:txBody>
      </p:sp>
    </p:spTree>
    <p:extLst>
      <p:ext uri="{BB962C8B-B14F-4D97-AF65-F5344CB8AC3E}">
        <p14:creationId xmlns:p14="http://schemas.microsoft.com/office/powerpoint/2010/main" val="24125098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580;g60be7dcf1c_0_473">
            <a:extLst>
              <a:ext uri="{FF2B5EF4-FFF2-40B4-BE49-F238E27FC236}">
                <a16:creationId xmlns:a16="http://schemas.microsoft.com/office/drawing/2014/main" id="{DA2AC354-CBD4-482A-9ED2-CEBBD3099828}"/>
              </a:ext>
            </a:extLst>
          </p:cNvPr>
          <p:cNvSpPr txBox="1"/>
          <p:nvPr/>
        </p:nvSpPr>
        <p:spPr>
          <a:xfrm>
            <a:off x="0" y="540000"/>
            <a:ext cx="8211000" cy="86514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9" name="Google Shape;1534;g60be7dcf1c_0_434"/>
          <p:cNvSpPr txBox="1"/>
          <p:nvPr/>
        </p:nvSpPr>
        <p:spPr>
          <a:xfrm>
            <a:off x="1137424" y="2354007"/>
            <a:ext cx="283620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Idea for algorithm: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union of trees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reduce degree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but keep distances</a:t>
            </a:r>
            <a:endParaRPr lang="en-US" sz="1600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10223" y="554281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Entropy Upper Bound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270636A4-3B4E-4C7C-8F78-EB5D978607F8}"/>
              </a:ext>
            </a:extLst>
          </p:cNvPr>
          <p:cNvSpPr/>
          <p:nvPr/>
        </p:nvSpPr>
        <p:spPr>
          <a:xfrm>
            <a:off x="5233767" y="2192329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13F49B7-EB41-4A84-8E8D-18455C46A71A}"/>
              </a:ext>
            </a:extLst>
          </p:cNvPr>
          <p:cNvSpPr/>
          <p:nvPr/>
        </p:nvSpPr>
        <p:spPr>
          <a:xfrm>
            <a:off x="4657703" y="2624377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54E37D2-BC94-4DA9-857B-F24D003B39CA}"/>
              </a:ext>
            </a:extLst>
          </p:cNvPr>
          <p:cNvSpPr/>
          <p:nvPr/>
        </p:nvSpPr>
        <p:spPr>
          <a:xfrm>
            <a:off x="4153647" y="3200441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25AD84A9-B3C2-48E1-AF04-B5AA1DCB22B4}"/>
              </a:ext>
            </a:extLst>
          </p:cNvPr>
          <p:cNvSpPr/>
          <p:nvPr/>
        </p:nvSpPr>
        <p:spPr>
          <a:xfrm>
            <a:off x="4081639" y="3992529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194E05F-D60D-4C42-8DA8-337EA8C3E0F2}"/>
              </a:ext>
            </a:extLst>
          </p:cNvPr>
          <p:cNvSpPr/>
          <p:nvPr/>
        </p:nvSpPr>
        <p:spPr>
          <a:xfrm>
            <a:off x="4513687" y="4712609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9C4B93E7-9FC2-455F-9A02-E9772E8F5B6D}"/>
              </a:ext>
            </a:extLst>
          </p:cNvPr>
          <p:cNvSpPr/>
          <p:nvPr/>
        </p:nvSpPr>
        <p:spPr>
          <a:xfrm>
            <a:off x="5089751" y="5144657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A760C2E-C4AE-4D74-9034-C370E1CF4C6B}"/>
              </a:ext>
            </a:extLst>
          </p:cNvPr>
          <p:cNvSpPr/>
          <p:nvPr/>
        </p:nvSpPr>
        <p:spPr>
          <a:xfrm>
            <a:off x="5881839" y="5288673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18C9D7-65B5-4A75-9BDF-D4DCE51319A8}"/>
              </a:ext>
            </a:extLst>
          </p:cNvPr>
          <p:cNvCxnSpPr/>
          <p:nvPr/>
        </p:nvCxnSpPr>
        <p:spPr>
          <a:xfrm flipH="1" flipV="1">
            <a:off x="5809831" y="3056425"/>
            <a:ext cx="48612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E84EF9-C837-45E5-B0B9-01CAA3898F64}"/>
              </a:ext>
            </a:extLst>
          </p:cNvPr>
          <p:cNvCxnSpPr/>
          <p:nvPr/>
        </p:nvCxnSpPr>
        <p:spPr>
          <a:xfrm flipH="1" flipV="1">
            <a:off x="5449791" y="3344457"/>
            <a:ext cx="846162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7B88A6-6478-45BC-ABEF-613D791B88C7}"/>
              </a:ext>
            </a:extLst>
          </p:cNvPr>
          <p:cNvCxnSpPr/>
          <p:nvPr/>
        </p:nvCxnSpPr>
        <p:spPr>
          <a:xfrm flipH="1" flipV="1">
            <a:off x="4873727" y="3776505"/>
            <a:ext cx="1422226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9DC704F-DDAF-44F8-B195-3792F4D2E12A}"/>
              </a:ext>
            </a:extLst>
          </p:cNvPr>
          <p:cNvCxnSpPr/>
          <p:nvPr/>
        </p:nvCxnSpPr>
        <p:spPr>
          <a:xfrm flipH="1">
            <a:off x="4801719" y="4222828"/>
            <a:ext cx="1494234" cy="16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B33870-92C7-4960-80FC-AB8A8397C7C2}"/>
              </a:ext>
            </a:extLst>
          </p:cNvPr>
          <p:cNvCxnSpPr/>
          <p:nvPr/>
        </p:nvCxnSpPr>
        <p:spPr>
          <a:xfrm flipH="1">
            <a:off x="5089751" y="4424577"/>
            <a:ext cx="120620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5D87DB6-F9B3-41BB-A681-F35A835CB65D}"/>
              </a:ext>
            </a:extLst>
          </p:cNvPr>
          <p:cNvCxnSpPr/>
          <p:nvPr/>
        </p:nvCxnSpPr>
        <p:spPr>
          <a:xfrm flipH="1">
            <a:off x="5593807" y="4676605"/>
            <a:ext cx="702146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6F6590-0218-43B5-8615-B578CCF9CCFC}"/>
              </a:ext>
            </a:extLst>
          </p:cNvPr>
          <p:cNvCxnSpPr/>
          <p:nvPr/>
        </p:nvCxnSpPr>
        <p:spPr>
          <a:xfrm flipH="1">
            <a:off x="6295953" y="4928633"/>
            <a:ext cx="89942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F7717DF8-6DFE-49D2-868C-B422B7AA0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44" y="3416465"/>
            <a:ext cx="1570602" cy="1427820"/>
          </a:xfrm>
          <a:prstGeom prst="rect">
            <a:avLst/>
          </a:prstGeom>
        </p:spPr>
      </p:pic>
      <p:sp>
        <p:nvSpPr>
          <p:cNvPr id="61" name="Rounded Rectangle 41">
            <a:extLst>
              <a:ext uri="{FF2B5EF4-FFF2-40B4-BE49-F238E27FC236}">
                <a16:creationId xmlns:a16="http://schemas.microsoft.com/office/drawing/2014/main" id="{B3E592EC-20B9-4B5F-A026-B772EDCB7445}"/>
              </a:ext>
            </a:extLst>
          </p:cNvPr>
          <p:cNvSpPr/>
          <p:nvPr/>
        </p:nvSpPr>
        <p:spPr>
          <a:xfrm>
            <a:off x="6414544" y="357677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ounded Rectangle 42">
            <a:extLst>
              <a:ext uri="{FF2B5EF4-FFF2-40B4-BE49-F238E27FC236}">
                <a16:creationId xmlns:a16="http://schemas.microsoft.com/office/drawing/2014/main" id="{97E8359C-D0A8-49F4-98C4-21D5B8DB3ACF}"/>
              </a:ext>
            </a:extLst>
          </p:cNvPr>
          <p:cNvSpPr/>
          <p:nvPr/>
        </p:nvSpPr>
        <p:spPr>
          <a:xfrm>
            <a:off x="6414544" y="393244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ounded Rectangle 43">
            <a:extLst>
              <a:ext uri="{FF2B5EF4-FFF2-40B4-BE49-F238E27FC236}">
                <a16:creationId xmlns:a16="http://schemas.microsoft.com/office/drawing/2014/main" id="{09E1FF7F-B6DB-4C44-8C8C-0AF0CAF43EEA}"/>
              </a:ext>
            </a:extLst>
          </p:cNvPr>
          <p:cNvSpPr/>
          <p:nvPr/>
        </p:nvSpPr>
        <p:spPr>
          <a:xfrm>
            <a:off x="6414544" y="428424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ounded Rectangle 44">
            <a:extLst>
              <a:ext uri="{FF2B5EF4-FFF2-40B4-BE49-F238E27FC236}">
                <a16:creationId xmlns:a16="http://schemas.microsoft.com/office/drawing/2014/main" id="{BB2A2A9B-092C-4860-98C1-48CE31F0EE21}"/>
              </a:ext>
            </a:extLst>
          </p:cNvPr>
          <p:cNvSpPr/>
          <p:nvPr/>
        </p:nvSpPr>
        <p:spPr>
          <a:xfrm>
            <a:off x="6414544" y="463603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ounded Rectangle 45">
            <a:extLst>
              <a:ext uri="{FF2B5EF4-FFF2-40B4-BE49-F238E27FC236}">
                <a16:creationId xmlns:a16="http://schemas.microsoft.com/office/drawing/2014/main" id="{CAB03E21-D773-4DBB-A79A-BF8DF1400ADF}"/>
              </a:ext>
            </a:extLst>
          </p:cNvPr>
          <p:cNvSpPr/>
          <p:nvPr/>
        </p:nvSpPr>
        <p:spPr>
          <a:xfrm>
            <a:off x="6414544" y="3752668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ounded Rectangle 46">
            <a:extLst>
              <a:ext uri="{FF2B5EF4-FFF2-40B4-BE49-F238E27FC236}">
                <a16:creationId xmlns:a16="http://schemas.microsoft.com/office/drawing/2014/main" id="{E8747771-DD13-4888-8705-1E981DECC5B8}"/>
              </a:ext>
            </a:extLst>
          </p:cNvPr>
          <p:cNvSpPr/>
          <p:nvPr/>
        </p:nvSpPr>
        <p:spPr>
          <a:xfrm>
            <a:off x="6414544" y="41113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ounded Rectangle 47">
            <a:extLst>
              <a:ext uri="{FF2B5EF4-FFF2-40B4-BE49-F238E27FC236}">
                <a16:creationId xmlns:a16="http://schemas.microsoft.com/office/drawing/2014/main" id="{AEFB95DE-F265-4DBA-BF3C-7F208AEE698E}"/>
              </a:ext>
            </a:extLst>
          </p:cNvPr>
          <p:cNvSpPr/>
          <p:nvPr/>
        </p:nvSpPr>
        <p:spPr>
          <a:xfrm>
            <a:off x="6414544" y="44567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2768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580;g60be7dcf1c_0_473">
            <a:extLst>
              <a:ext uri="{FF2B5EF4-FFF2-40B4-BE49-F238E27FC236}">
                <a16:creationId xmlns:a16="http://schemas.microsoft.com/office/drawing/2014/main" id="{57FED2DD-7E84-4CB4-A669-DF575B3AF62C}"/>
              </a:ext>
            </a:extLst>
          </p:cNvPr>
          <p:cNvSpPr txBox="1"/>
          <p:nvPr/>
        </p:nvSpPr>
        <p:spPr>
          <a:xfrm>
            <a:off x="0" y="540000"/>
            <a:ext cx="8211000" cy="86514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5" name="Isosceles Triangle 24"/>
          <p:cNvSpPr/>
          <p:nvPr/>
        </p:nvSpPr>
        <p:spPr>
          <a:xfrm>
            <a:off x="5233767" y="2192329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Isosceles Triangle 29"/>
          <p:cNvSpPr/>
          <p:nvPr/>
        </p:nvSpPr>
        <p:spPr>
          <a:xfrm>
            <a:off x="4081639" y="3992529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Isosceles Triangle 31"/>
          <p:cNvSpPr/>
          <p:nvPr/>
        </p:nvSpPr>
        <p:spPr>
          <a:xfrm>
            <a:off x="5089751" y="5144657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Isosceles Triangle 32"/>
          <p:cNvSpPr/>
          <p:nvPr/>
        </p:nvSpPr>
        <p:spPr>
          <a:xfrm>
            <a:off x="5881839" y="5288673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809831" y="3056425"/>
            <a:ext cx="48612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01719" y="4222828"/>
            <a:ext cx="1494234" cy="16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593807" y="4676605"/>
            <a:ext cx="702146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95953" y="4928633"/>
            <a:ext cx="89942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44" y="3416465"/>
            <a:ext cx="1570602" cy="1427820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6414544" y="357677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ounded Rectangle 42"/>
          <p:cNvSpPr/>
          <p:nvPr/>
        </p:nvSpPr>
        <p:spPr>
          <a:xfrm>
            <a:off x="6414544" y="393244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ounded Rectangle 43"/>
          <p:cNvSpPr/>
          <p:nvPr/>
        </p:nvSpPr>
        <p:spPr>
          <a:xfrm>
            <a:off x="6414544" y="428424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ounded Rectangle 44"/>
          <p:cNvSpPr/>
          <p:nvPr/>
        </p:nvSpPr>
        <p:spPr>
          <a:xfrm>
            <a:off x="6414544" y="463603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ounded Rectangle 45"/>
          <p:cNvSpPr/>
          <p:nvPr/>
        </p:nvSpPr>
        <p:spPr>
          <a:xfrm>
            <a:off x="6414544" y="3752668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ounded Rectangle 46"/>
          <p:cNvSpPr/>
          <p:nvPr/>
        </p:nvSpPr>
        <p:spPr>
          <a:xfrm>
            <a:off x="6414544" y="41113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ounded Rectangle 47"/>
          <p:cNvSpPr/>
          <p:nvPr/>
        </p:nvSpPr>
        <p:spPr>
          <a:xfrm>
            <a:off x="6414544" y="44567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Google Shape;1534;g60be7dcf1c_0_434"/>
          <p:cNvSpPr txBox="1"/>
          <p:nvPr/>
        </p:nvSpPr>
        <p:spPr>
          <a:xfrm>
            <a:off x="1137424" y="2354007"/>
            <a:ext cx="283620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Idea for algorithm: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union of trees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reduce degree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 keep distances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Ok for sparse demands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⇀ 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not everyone gets tree 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helper nodes</a:t>
            </a:r>
          </a:p>
          <a:p>
            <a:pPr lvl="0">
              <a:lnSpc>
                <a:spcPct val="115000"/>
              </a:lnSpc>
            </a:pP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10223" y="554281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Entropy Upper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6316B1A-91D0-6F44-9AC2-2B8664770DB6}"/>
              </a:ext>
            </a:extLst>
          </p:cNvPr>
          <p:cNvSpPr/>
          <p:nvPr/>
        </p:nvSpPr>
        <p:spPr>
          <a:xfrm>
            <a:off x="4496586" y="5144657"/>
            <a:ext cx="150828" cy="131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IL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CE8D7D-4A43-2C41-9F08-0E61A59CA3AC}"/>
              </a:ext>
            </a:extLst>
          </p:cNvPr>
          <p:cNvCxnSpPr>
            <a:stCxn id="2" idx="1"/>
            <a:endCxn id="30" idx="3"/>
          </p:cNvCxnSpPr>
          <p:nvPr/>
        </p:nvCxnSpPr>
        <p:spPr>
          <a:xfrm flipH="1" flipV="1">
            <a:off x="4441679" y="4712609"/>
            <a:ext cx="76995" cy="451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10E748-A459-E54A-A215-60D06BF20487}"/>
              </a:ext>
            </a:extLst>
          </p:cNvPr>
          <p:cNvCxnSpPr>
            <a:stCxn id="2" idx="5"/>
            <a:endCxn id="32" idx="1"/>
          </p:cNvCxnSpPr>
          <p:nvPr/>
        </p:nvCxnSpPr>
        <p:spPr>
          <a:xfrm>
            <a:off x="4625326" y="5257103"/>
            <a:ext cx="644445" cy="247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9105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580;g60be7dcf1c_0_473">
            <a:extLst>
              <a:ext uri="{FF2B5EF4-FFF2-40B4-BE49-F238E27FC236}">
                <a16:creationId xmlns:a16="http://schemas.microsoft.com/office/drawing/2014/main" id="{8B5E3C20-C841-436B-8E66-560D7292E944}"/>
              </a:ext>
            </a:extLst>
          </p:cNvPr>
          <p:cNvSpPr txBox="1"/>
          <p:nvPr/>
        </p:nvSpPr>
        <p:spPr>
          <a:xfrm>
            <a:off x="0" y="540000"/>
            <a:ext cx="8211000" cy="86514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5" name="Isosceles Triangle 24"/>
          <p:cNvSpPr/>
          <p:nvPr/>
        </p:nvSpPr>
        <p:spPr>
          <a:xfrm>
            <a:off x="5233767" y="2192329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Isosceles Triangle 29"/>
          <p:cNvSpPr/>
          <p:nvPr/>
        </p:nvSpPr>
        <p:spPr>
          <a:xfrm>
            <a:off x="4081639" y="3992529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Isosceles Triangle 31"/>
          <p:cNvSpPr/>
          <p:nvPr/>
        </p:nvSpPr>
        <p:spPr>
          <a:xfrm>
            <a:off x="5089751" y="5144657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Isosceles Triangle 32"/>
          <p:cNvSpPr/>
          <p:nvPr/>
        </p:nvSpPr>
        <p:spPr>
          <a:xfrm>
            <a:off x="5881839" y="5288673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809831" y="3056425"/>
            <a:ext cx="48612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01719" y="4222828"/>
            <a:ext cx="1494234" cy="16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593807" y="4676605"/>
            <a:ext cx="702146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95953" y="4928633"/>
            <a:ext cx="89942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44" y="3416465"/>
            <a:ext cx="1570602" cy="1427820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6414544" y="357677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ounded Rectangle 42"/>
          <p:cNvSpPr/>
          <p:nvPr/>
        </p:nvSpPr>
        <p:spPr>
          <a:xfrm>
            <a:off x="6414544" y="393244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ounded Rectangle 43"/>
          <p:cNvSpPr/>
          <p:nvPr/>
        </p:nvSpPr>
        <p:spPr>
          <a:xfrm>
            <a:off x="6414544" y="428424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ounded Rectangle 44"/>
          <p:cNvSpPr/>
          <p:nvPr/>
        </p:nvSpPr>
        <p:spPr>
          <a:xfrm>
            <a:off x="6414544" y="463603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ounded Rectangle 45"/>
          <p:cNvSpPr/>
          <p:nvPr/>
        </p:nvSpPr>
        <p:spPr>
          <a:xfrm>
            <a:off x="6414544" y="3752668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ounded Rectangle 46"/>
          <p:cNvSpPr/>
          <p:nvPr/>
        </p:nvSpPr>
        <p:spPr>
          <a:xfrm>
            <a:off x="6414544" y="41113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ounded Rectangle 47"/>
          <p:cNvSpPr/>
          <p:nvPr/>
        </p:nvSpPr>
        <p:spPr>
          <a:xfrm>
            <a:off x="6414544" y="44567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Google Shape;1534;g60be7dcf1c_0_434"/>
          <p:cNvSpPr txBox="1"/>
          <p:nvPr/>
        </p:nvSpPr>
        <p:spPr>
          <a:xfrm>
            <a:off x="1137424" y="2354007"/>
            <a:ext cx="283620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Idea for algorithm: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union of trees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reduce degree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 keep distances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Ok for sparse demands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not everyone gets tree 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helper nodes</a:t>
            </a:r>
          </a:p>
          <a:p>
            <a:pPr lvl="0">
              <a:lnSpc>
                <a:spcPct val="115000"/>
              </a:lnSpc>
            </a:pP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10223" y="554281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Entropy Upper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6316B1A-91D0-6F44-9AC2-2B8664770DB6}"/>
              </a:ext>
            </a:extLst>
          </p:cNvPr>
          <p:cNvSpPr/>
          <p:nvPr/>
        </p:nvSpPr>
        <p:spPr>
          <a:xfrm>
            <a:off x="4496586" y="5144657"/>
            <a:ext cx="150828" cy="131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IL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CE8D7D-4A43-2C41-9F08-0E61A59CA3AC}"/>
              </a:ext>
            </a:extLst>
          </p:cNvPr>
          <p:cNvCxnSpPr>
            <a:stCxn id="2" idx="1"/>
            <a:endCxn id="30" idx="3"/>
          </p:cNvCxnSpPr>
          <p:nvPr/>
        </p:nvCxnSpPr>
        <p:spPr>
          <a:xfrm flipH="1" flipV="1">
            <a:off x="4441679" y="4712609"/>
            <a:ext cx="76995" cy="451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10E748-A459-E54A-A215-60D06BF20487}"/>
              </a:ext>
            </a:extLst>
          </p:cNvPr>
          <p:cNvCxnSpPr>
            <a:stCxn id="2" idx="5"/>
            <a:endCxn id="32" idx="1"/>
          </p:cNvCxnSpPr>
          <p:nvPr/>
        </p:nvCxnSpPr>
        <p:spPr>
          <a:xfrm>
            <a:off x="4625326" y="5257103"/>
            <a:ext cx="644445" cy="247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256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580;g60be7dcf1c_0_473">
            <a:extLst>
              <a:ext uri="{FF2B5EF4-FFF2-40B4-BE49-F238E27FC236}">
                <a16:creationId xmlns:a16="http://schemas.microsoft.com/office/drawing/2014/main" id="{B268CEB8-3BA0-4F17-960A-89EEDD5E6E70}"/>
              </a:ext>
            </a:extLst>
          </p:cNvPr>
          <p:cNvSpPr txBox="1"/>
          <p:nvPr/>
        </p:nvSpPr>
        <p:spPr>
          <a:xfrm>
            <a:off x="0" y="540000"/>
            <a:ext cx="8211000" cy="865144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5" name="Isosceles Triangle 24"/>
          <p:cNvSpPr/>
          <p:nvPr/>
        </p:nvSpPr>
        <p:spPr>
          <a:xfrm>
            <a:off x="5233767" y="2192329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Isosceles Triangle 29"/>
          <p:cNvSpPr/>
          <p:nvPr/>
        </p:nvSpPr>
        <p:spPr>
          <a:xfrm>
            <a:off x="4081639" y="3992529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Isosceles Triangle 31"/>
          <p:cNvSpPr/>
          <p:nvPr/>
        </p:nvSpPr>
        <p:spPr>
          <a:xfrm>
            <a:off x="5089751" y="5144657"/>
            <a:ext cx="720080" cy="720080"/>
          </a:xfrm>
          <a:prstGeom prst="triangle">
            <a:avLst/>
          </a:prstGeom>
          <a:gradFill>
            <a:gsLst>
              <a:gs pos="29993">
                <a:srgbClr val="0070C0"/>
              </a:gs>
              <a:gs pos="48316">
                <a:srgbClr val="00B0F0"/>
              </a:gs>
              <a:gs pos="0">
                <a:srgbClr val="5E9E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Isosceles Triangle 32"/>
          <p:cNvSpPr/>
          <p:nvPr/>
        </p:nvSpPr>
        <p:spPr>
          <a:xfrm>
            <a:off x="5881839" y="5288673"/>
            <a:ext cx="720080" cy="720080"/>
          </a:xfrm>
          <a:prstGeom prst="triangle">
            <a:avLst/>
          </a:prstGeom>
          <a:gradFill>
            <a:gsLst>
              <a:gs pos="0">
                <a:srgbClr val="E6DCAC"/>
              </a:gs>
              <a:gs pos="12000">
                <a:srgbClr val="FFC000"/>
              </a:gs>
              <a:gs pos="30000">
                <a:srgbClr val="FFC000"/>
              </a:gs>
              <a:gs pos="45000">
                <a:srgbClr val="FFFF00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5809831" y="3056425"/>
            <a:ext cx="48612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01719" y="4222828"/>
            <a:ext cx="1494234" cy="1657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593807" y="4676605"/>
            <a:ext cx="702146" cy="6120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295953" y="4928633"/>
            <a:ext cx="89942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44" y="3416465"/>
            <a:ext cx="1570602" cy="1427820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6414544" y="357677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ounded Rectangle 42"/>
          <p:cNvSpPr/>
          <p:nvPr/>
        </p:nvSpPr>
        <p:spPr>
          <a:xfrm>
            <a:off x="6414544" y="393244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ounded Rectangle 43"/>
          <p:cNvSpPr/>
          <p:nvPr/>
        </p:nvSpPr>
        <p:spPr>
          <a:xfrm>
            <a:off x="6414544" y="4284241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ounded Rectangle 44"/>
          <p:cNvSpPr/>
          <p:nvPr/>
        </p:nvSpPr>
        <p:spPr>
          <a:xfrm>
            <a:off x="6414544" y="4636036"/>
            <a:ext cx="1656184" cy="144016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ounded Rectangle 45"/>
          <p:cNvSpPr/>
          <p:nvPr/>
        </p:nvSpPr>
        <p:spPr>
          <a:xfrm>
            <a:off x="6414544" y="3752668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ounded Rectangle 46"/>
          <p:cNvSpPr/>
          <p:nvPr/>
        </p:nvSpPr>
        <p:spPr>
          <a:xfrm>
            <a:off x="6414544" y="41113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ounded Rectangle 47"/>
          <p:cNvSpPr/>
          <p:nvPr/>
        </p:nvSpPr>
        <p:spPr>
          <a:xfrm>
            <a:off x="6414544" y="4456721"/>
            <a:ext cx="1656184" cy="1440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Google Shape;1534;g60be7dcf1c_0_434"/>
          <p:cNvSpPr txBox="1"/>
          <p:nvPr/>
        </p:nvSpPr>
        <p:spPr>
          <a:xfrm>
            <a:off x="1137424" y="2354007"/>
            <a:ext cx="2836203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Idea for algorithm: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union of trees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reduce degree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 keep distances</a:t>
            </a: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en-US" sz="16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⇢ 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Ok for sparse demands</a:t>
            </a:r>
          </a:p>
          <a:p>
            <a:pPr lvl="0">
              <a:lnSpc>
                <a:spcPct val="115000"/>
              </a:lnSpc>
            </a:pP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not everyone gets tree 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⇀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helper nodes</a:t>
            </a:r>
          </a:p>
          <a:p>
            <a:pPr lvl="0">
              <a:lnSpc>
                <a:spcPct val="115000"/>
              </a:lnSpc>
            </a:pP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" name="Google Shape;1729;g60be7dcf1c_0_603"/>
          <p:cNvSpPr/>
          <p:nvPr/>
        </p:nvSpPr>
        <p:spPr>
          <a:xfrm>
            <a:off x="1567110" y="4527553"/>
            <a:ext cx="1557000" cy="15570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53" name="Google Shape;1730;g60be7dcf1c_0_603"/>
          <p:cNvSpPr txBox="1"/>
          <p:nvPr/>
        </p:nvSpPr>
        <p:spPr>
          <a:xfrm>
            <a:off x="1497083" y="5051179"/>
            <a:ext cx="1623363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</a:p>
        </p:txBody>
      </p:sp>
      <p:sp>
        <p:nvSpPr>
          <p:cNvPr id="55" name="Google Shape;1688;g60be7dcf1c_0_579"/>
          <p:cNvSpPr txBox="1">
            <a:spLocks noGrp="1"/>
          </p:cNvSpPr>
          <p:nvPr>
            <p:ph type="title"/>
          </p:nvPr>
        </p:nvSpPr>
        <p:spPr>
          <a:xfrm>
            <a:off x="910223" y="554281"/>
            <a:ext cx="8171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Entropy Upper Bound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6316B1A-91D0-6F44-9AC2-2B8664770DB6}"/>
              </a:ext>
            </a:extLst>
          </p:cNvPr>
          <p:cNvSpPr/>
          <p:nvPr/>
        </p:nvSpPr>
        <p:spPr>
          <a:xfrm>
            <a:off x="4496586" y="5144657"/>
            <a:ext cx="150828" cy="131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IL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CE8D7D-4A43-2C41-9F08-0E61A59CA3AC}"/>
              </a:ext>
            </a:extLst>
          </p:cNvPr>
          <p:cNvCxnSpPr>
            <a:stCxn id="2" idx="1"/>
            <a:endCxn id="30" idx="3"/>
          </p:cNvCxnSpPr>
          <p:nvPr/>
        </p:nvCxnSpPr>
        <p:spPr>
          <a:xfrm flipH="1" flipV="1">
            <a:off x="4441679" y="4712609"/>
            <a:ext cx="76995" cy="451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10E748-A459-E54A-A215-60D06BF20487}"/>
              </a:ext>
            </a:extLst>
          </p:cNvPr>
          <p:cNvCxnSpPr>
            <a:stCxn id="2" idx="5"/>
            <a:endCxn id="32" idx="1"/>
          </p:cNvCxnSpPr>
          <p:nvPr/>
        </p:nvCxnSpPr>
        <p:spPr>
          <a:xfrm>
            <a:off x="4625326" y="5257103"/>
            <a:ext cx="644445" cy="247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577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9808</Words>
  <Application>Microsoft Office PowerPoint</Application>
  <PresentationFormat>On-screen Show (4:3)</PresentationFormat>
  <Paragraphs>2106</Paragraphs>
  <Slides>109</Slides>
  <Notes>109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5" baseType="lpstr">
      <vt:lpstr>Arial</vt:lpstr>
      <vt:lpstr>Cambria Math</vt:lpstr>
      <vt:lpstr>Calibri</vt:lpstr>
      <vt:lpstr>Consolas</vt:lpstr>
      <vt:lpstr>Brush Script MT</vt:lpstr>
      <vt:lpstr>Simple Light</vt:lpstr>
      <vt:lpstr>PowerPoint Presentation</vt:lpstr>
      <vt:lpstr>Trend Data-Centric Applications</vt:lpstr>
      <vt:lpstr>The Problem Huge Infrastructure, Inefficient Use</vt:lpstr>
      <vt:lpstr>Root Cause Fixed and Demand-Oblivious Topology</vt:lpstr>
      <vt:lpstr>Root Cause Fixed and Demand-Oblivious Topology</vt:lpstr>
      <vt:lpstr>Root Cause Fixed and Demand-Oblivious Topology</vt:lpstr>
      <vt:lpstr>Our Vision Flexible and Demand-Aware Topologies</vt:lpstr>
      <vt:lpstr>Our Vision Flexible and Demand-Aware Topologies</vt:lpstr>
      <vt:lpstr>Our Vision Flexible and Demand-Aware Topologies</vt:lpstr>
      <vt:lpstr>Our Vision Flexible and Demand-Aware Topologies</vt:lpstr>
      <vt:lpstr>Our Vision Flexible and Demand-Aware Topologies</vt:lpstr>
      <vt:lpstr>Our Vision Flexible and Demand-Aware Topologies</vt:lpstr>
      <vt:lpstr>Our Vision Flexible and Demand-Aware Topologies</vt:lpstr>
      <vt:lpstr>Our Motivation Much Structure in the Demand</vt:lpstr>
      <vt:lpstr>Recent Representation of Trace Structure: Complexity Map</vt:lpstr>
      <vt:lpstr>Recent Representation of Trace Structure: Complexity Map</vt:lpstr>
      <vt:lpstr>Sounds Crazy?  Emerging Enabling Technology.</vt:lpstr>
      <vt:lpstr>Enabler Novel Reconfigurable Optical Switches</vt:lpstr>
      <vt:lpstr>Example Optical Circuit Switch</vt:lpstr>
      <vt:lpstr>The Big Picture</vt:lpstr>
      <vt:lpstr>The Big Picture</vt:lpstr>
      <vt:lpstr>Unique Position Demand-Aware, Self-Adjusting Systems</vt:lpstr>
      <vt:lpstr>The Natural Question:  Given This Structure,  What Can Be Achieved?  Metrics and Algorithms?</vt:lpstr>
      <vt:lpstr>Our Insight: Connection to  Datastructures</vt:lpstr>
      <vt:lpstr>Our Insight: Connection to  Datastructures &amp; Coding</vt:lpstr>
      <vt:lpstr>Our Insight: Connection to  Datastructures &amp; Coding</vt:lpstr>
      <vt:lpstr>Our Insight: Connection to  Datastructures &amp; Coding</vt:lpstr>
      <vt:lpstr>Our Insight: Connection to  Datastructures &amp; Coding</vt:lpstr>
      <vt:lpstr> It is more complicated…</vt:lpstr>
      <vt:lpstr> It is more complicated…</vt:lpstr>
      <vt:lpstr> It is more complicated…</vt:lpstr>
      <vt:lpstr> It is more complicated…</vt:lpstr>
      <vt:lpstr>Indeed, it is more complicated than that…  Challenge: Traffic Diversity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Details: Switch Types Periodic Switch (aka Rotor Switch)</vt:lpstr>
      <vt:lpstr>Details: Switch Types Demand-Aware Switch</vt:lpstr>
      <vt:lpstr>Details: Switch Types Static Switch</vt:lpstr>
      <vt:lpstr>Design Tradeoffs (1) The “Awareness-Dimension”</vt:lpstr>
      <vt:lpstr>Design Tradeoffs (1) The “Awareness-Dimension”</vt:lpstr>
      <vt:lpstr>Design Tradeoffs (2) The “Flexibility-Dimension”</vt:lpstr>
      <vt:lpstr>Design Tradeoffs (2) The “Flexibility-Dimension”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Conclusion</vt:lpstr>
      <vt:lpstr>PowerPoint Presentation</vt:lpstr>
      <vt:lpstr>PowerPoint Presentation</vt:lpstr>
      <vt:lpstr>Selected  References</vt:lpstr>
      <vt:lpstr>Bonus Material</vt:lpstr>
      <vt:lpstr>Bonus Material</vt:lpstr>
      <vt:lpstr>Bonus Material</vt:lpstr>
      <vt:lpstr>Question:  How to Quantify  such “Structure”  in the Demand?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Methodology Complexity Map</vt:lpstr>
      <vt:lpstr>Our Methodology Complexity Map</vt:lpstr>
      <vt:lpstr>Our Methodology Complexity Map</vt:lpstr>
      <vt:lpstr>Further Reading ACM SIGMETRICS 2020</vt:lpstr>
      <vt:lpstr>Case Study “Route Lengths” Constant-Degree Demand-Aware Network</vt:lpstr>
      <vt:lpstr>Case Study “Route Lengths” Constant-Degree Demand-Aware Network</vt:lpstr>
      <vt:lpstr>Case Study “Route Lengths” Constant-Degree Demand-Aware Network</vt:lpstr>
      <vt:lpstr>Case Study “Route Lengths” Constant-Degree Demand-Aware Network</vt:lpstr>
      <vt:lpstr>Algorithm: Idea</vt:lpstr>
      <vt:lpstr>Entropy Upper Bound</vt:lpstr>
      <vt:lpstr>Entropy Upper Bound</vt:lpstr>
      <vt:lpstr>Entropy Upper Bound</vt:lpstr>
      <vt:lpstr>Entropy Upper Bound</vt:lpstr>
      <vt:lpstr>Intuition of Algorithm</vt:lpstr>
      <vt:lpstr>Entropy Lower Bound</vt:lpstr>
      <vt:lpstr>Dynamic Algorithm</vt:lpstr>
      <vt:lpstr>Further Reading TON 2016, DISC 2017,  CCR 2019, INFOCOM 2019 </vt:lpstr>
      <vt:lpstr>Related Problem Virtual Network Embedding Problem (VNEP)</vt:lpstr>
      <vt:lpstr>Related Problem Virtual Network Embedding Problem (VNEP)</vt:lpstr>
      <vt:lpstr>Related Problem Virtual Network Embedding Problem (VNEP)</vt:lpstr>
      <vt:lpstr>Related Problem Virtual Network Embedding Problem (VNEP)</vt:lpstr>
      <vt:lpstr>Related Problem Virtual Network Embedding Problem (VNEP)</vt:lpstr>
      <vt:lpstr>Related Problem Virtual Network Embedding Problem (VNEP)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AdjustNet Breaking new ground with self-adjusting networks</dc:title>
  <dc:creator>schmids34cs</dc:creator>
  <cp:lastModifiedBy>schmids34cs</cp:lastModifiedBy>
  <cp:revision>229</cp:revision>
  <dcterms:created xsi:type="dcterms:W3CDTF">2017-09-15T21:43:03Z</dcterms:created>
  <dcterms:modified xsi:type="dcterms:W3CDTF">2022-10-27T05:40:03Z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